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4" r:id="rId18"/>
    <p:sldId id="272" r:id="rId19"/>
    <p:sldId id="278" r:id="rId20"/>
    <p:sldId id="279" r:id="rId21"/>
    <p:sldId id="277" r:id="rId22"/>
    <p:sldId id="273" r:id="rId23"/>
    <p:sldId id="275" r:id="rId24"/>
    <p:sldId id="27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3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49935-7E55-2402-79C2-89D7E6CD3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D49436-6E8A-91B6-FF52-BED94D628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E9FAD7-D1BD-D982-3D4D-F54D8726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231B7-8C8C-85FD-E346-1CFDA76D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57ECF-57C0-B4E1-292C-DCC12DC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8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0BDC7-6FF4-6F9B-8FDE-469344E2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94C94D-D5B1-49EF-1D1E-7F8D6C70D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2A928-3D98-4639-7897-1313190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49DE82-6315-76A0-85FF-542F7543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1E7AD-897F-F112-D1ED-56E869FE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8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97671B-4447-C590-EF2E-E6948E908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AFA003-EDF6-13A0-B1B0-28A4A47B3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A812B-7BEC-25D2-A5B0-7C3EF832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369C8-B4EB-0774-A602-F1CBC847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998D7-6292-0FC6-0C95-D7F8092E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0AF22-2DE8-34FB-8C3D-ADE55738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EB671-BB5D-8A06-E904-B200E7442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A1ADC8-C402-78C8-C780-62907824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6383B7-FB5E-69FE-2774-93B69AEA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349891-A2B3-7C2F-3464-6FA22707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5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D00DF-5CED-78DA-D00A-5BCF49C6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C58D90-0176-CE0A-5AC3-1B0F06D0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790467-BB21-27C7-6654-CACED6E5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80E261-CFB0-FE2D-9178-7E08E4B4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480F51-F92B-A33D-F068-82A83D53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37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BF91D-12DE-39B6-1C37-BA4314A8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94EBB-A359-6972-341F-72625D899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B75CCB-4646-457E-C2E0-2E9EBC778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DB4F0F-B90A-9520-2F14-13CC3C6A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6CCA29-8E3D-A83C-1970-DD12E6E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B21549-3368-E87C-1842-8493038E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6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BC862-A266-8D33-B320-D4D7C9CB5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1A288-E43C-B2FB-A9D5-AB656B163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0D51A9-9640-E3F2-7153-5B32F438C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FB2FDC-1861-28A3-2AAF-E958B6CA1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001316-7480-8338-60CF-E50C66ADA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7CA28F-77FA-254F-6C0E-1D9C083A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48D3B2-D50E-D5B3-4288-0BA50A15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B8F1A5-A166-AB50-35E4-022E8908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0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F933B-06BE-05C1-690D-3CD1F206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40EEA6-870D-8777-9208-B3609C22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1E47A-C2AE-1DF6-A1D6-E047E49A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6D2607-7F63-A3FF-E330-22A33A9A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2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11AE98-A58A-2C96-38BB-DA28BA5B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39894D-5AC2-F36D-ACDF-6E61B72C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6D9F30-465E-C73A-86DD-4038DFA2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71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F249D-C281-0AEE-C7E4-13F12096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927AD-141F-3E95-118D-698E4C9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E86366-5B1B-685E-210B-086B0D6F1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D5BDE-FC9E-AE07-8A8B-65E4FDC74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8F697F-3A5D-7DE0-0E68-F8255D60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7DA99-EB79-1746-E2C7-6F2DC8E8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1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0CB7F-5B96-1180-9703-38708F6C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73BD6E-4EB1-667E-D629-AE45391D0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1452EA-296C-E3F9-F2CF-4D5E2B549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428136-5B05-9CA5-590C-EA21DA3D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EDAF5A-32D1-96FB-158E-089DFFAF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297FEB-FC88-6E4F-570E-5EEBE495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76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79C8DB-A70D-B55D-2395-11603895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35060-AE64-E8D3-C94D-1C4D4B220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A7964-9040-8C70-9DED-137547C7B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E6259-C222-4E22-8E29-C527CF34A0C8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D0C41A-5A19-9745-D56A-1BFD959B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BFF23B-AC73-7171-D02F-392AB555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EB0C9-7D0B-4B7E-B142-718398541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2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26" Type="http://schemas.openxmlformats.org/officeDocument/2006/relationships/image" Target="../media/image43.jp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2.jpg"/><Relationship Id="rId2" Type="http://schemas.openxmlformats.org/officeDocument/2006/relationships/image" Target="../media/image19.png"/><Relationship Id="rId16" Type="http://schemas.openxmlformats.org/officeDocument/2006/relationships/image" Target="../media/image33.jp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24" Type="http://schemas.openxmlformats.org/officeDocument/2006/relationships/image" Target="../media/image41.jp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23" Type="http://schemas.openxmlformats.org/officeDocument/2006/relationships/image" Target="../media/image40.jpg"/><Relationship Id="rId28" Type="http://schemas.openxmlformats.org/officeDocument/2006/relationships/image" Target="../media/image45.jpg"/><Relationship Id="rId10" Type="http://schemas.openxmlformats.org/officeDocument/2006/relationships/image" Target="../media/image27.jp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9.jpg"/><Relationship Id="rId27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jpg"/><Relationship Id="rId21" Type="http://schemas.openxmlformats.org/officeDocument/2006/relationships/image" Target="../media/image65.pn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jpg"/><Relationship Id="rId16" Type="http://schemas.openxmlformats.org/officeDocument/2006/relationships/image" Target="../media/image60.jp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24" Type="http://schemas.openxmlformats.org/officeDocument/2006/relationships/image" Target="../media/image68.jpg"/><Relationship Id="rId5" Type="http://schemas.openxmlformats.org/officeDocument/2006/relationships/image" Target="../media/image49.jpg"/><Relationship Id="rId15" Type="http://schemas.openxmlformats.org/officeDocument/2006/relationships/image" Target="../media/image59.jpg"/><Relationship Id="rId23" Type="http://schemas.openxmlformats.org/officeDocument/2006/relationships/image" Target="../media/image67.jpg"/><Relationship Id="rId10" Type="http://schemas.openxmlformats.org/officeDocument/2006/relationships/image" Target="../media/image54.jpg"/><Relationship Id="rId19" Type="http://schemas.openxmlformats.org/officeDocument/2006/relationships/image" Target="../media/image63.png"/><Relationship Id="rId4" Type="http://schemas.openxmlformats.org/officeDocument/2006/relationships/image" Target="../media/image48.jpg"/><Relationship Id="rId9" Type="http://schemas.openxmlformats.org/officeDocument/2006/relationships/image" Target="../media/image53.jpg"/><Relationship Id="rId14" Type="http://schemas.openxmlformats.org/officeDocument/2006/relationships/image" Target="../media/image58.jpg"/><Relationship Id="rId22" Type="http://schemas.openxmlformats.org/officeDocument/2006/relationships/image" Target="../media/image66.jpg"/><Relationship Id="rId27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Relationship Id="rId9" Type="http://schemas.openxmlformats.org/officeDocument/2006/relationships/image" Target="../media/image7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9988F-C450-8186-3B2E-7259B6648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719" y="646501"/>
            <a:ext cx="9943322" cy="23876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IterFuse: Linear Layer Fusion via Iterative Few-Sample Inference Alignment</a:t>
            </a:r>
            <a:endParaRPr lang="zh-CN" altLang="en-US" sz="40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C32F9D-C56B-22DB-C66B-D2097F3D8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Hongxu Chen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64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F65802-36CD-2B83-14BB-CD821E9A8A93}"/>
              </a:ext>
            </a:extLst>
          </p:cNvPr>
          <p:cNvSpPr txBox="1">
            <a:spLocks/>
          </p:cNvSpPr>
          <p:nvPr/>
        </p:nvSpPr>
        <p:spPr>
          <a:xfrm>
            <a:off x="1145930" y="2026871"/>
            <a:ext cx="99001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 </a:t>
            </a:r>
            <a:r>
              <a:rPr lang="en-US" altLang="zh-CN" b="1" dirty="0"/>
              <a:t>isotropic </a:t>
            </a:r>
            <a:r>
              <a:rPr lang="en-US" altLang="zh-CN" dirty="0"/>
              <a:t>assumption is </a:t>
            </a:r>
            <a:r>
              <a:rPr lang="en-US" altLang="zh-CN" b="1" dirty="0"/>
              <a:t>too simple</a:t>
            </a:r>
            <a:r>
              <a:rPr lang="en-US" altLang="zh-CN" dirty="0"/>
              <a:t>, suggesting that it may lead to degraded performance.</a:t>
            </a:r>
          </a:p>
          <a:p>
            <a:endParaRPr lang="en-US" altLang="zh-CN" b="1" dirty="0"/>
          </a:p>
          <a:p>
            <a:r>
              <a:rPr lang="en-US" altLang="zh-CN" dirty="0"/>
              <a:t>So we try to formulate the model merging optimization </a:t>
            </a:r>
            <a:r>
              <a:rPr lang="en-US" altLang="zh-CN" b="1" dirty="0"/>
              <a:t>in a more accurate way</a:t>
            </a:r>
            <a:r>
              <a:rPr lang="en-US" altLang="zh-CN" dirty="0"/>
              <a:t>. Instead of applying above assumption and mathematical expectations. We try to use the features of inference sample directly.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5A5AB2-E242-779B-127E-DE59F653056A}"/>
              </a:ext>
            </a:extLst>
          </p:cNvPr>
          <p:cNvSpPr txBox="1"/>
          <p:nvPr/>
        </p:nvSpPr>
        <p:spPr>
          <a:xfrm>
            <a:off x="838200" y="681037"/>
            <a:ext cx="24000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Linear Merging</a:t>
            </a:r>
            <a:endParaRPr lang="zh-CN" altLang="en-US" sz="25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584272-2826-6D76-104E-226B314B2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5" b="85462"/>
          <a:stretch/>
        </p:blipFill>
        <p:spPr>
          <a:xfrm>
            <a:off x="3389705" y="337507"/>
            <a:ext cx="7964095" cy="11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3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5A6D5B-B819-7DFF-FD03-398C37A7EFFD}"/>
              </a:ext>
            </a:extLst>
          </p:cNvPr>
          <p:cNvSpPr txBox="1"/>
          <p:nvPr/>
        </p:nvSpPr>
        <p:spPr>
          <a:xfrm>
            <a:off x="775768" y="321447"/>
            <a:ext cx="4999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RegMean (Mix-of-Show also </a:t>
            </a:r>
          </a:p>
          <a:p>
            <a:r>
              <a:rPr lang="en-US" altLang="zh-CN" sz="2500" b="1" dirty="0"/>
              <a:t>utilizes this Opt.)</a:t>
            </a:r>
            <a:endParaRPr lang="zh-CN" altLang="en-US" sz="25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F8D7DD-A77A-FF97-F479-9E1D0C89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70" y="636838"/>
            <a:ext cx="6010336" cy="5269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0545E2-88EA-F2BE-932A-3413A18FC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8934"/>
            <a:ext cx="4999892" cy="10494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6CB8EC-9331-FC9F-241E-BA7360B0888B}"/>
              </a:ext>
            </a:extLst>
          </p:cNvPr>
          <p:cNvSpPr txBox="1"/>
          <p:nvPr/>
        </p:nvSpPr>
        <p:spPr>
          <a:xfrm>
            <a:off x="838200" y="2311985"/>
            <a:ext cx="3374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Closed-Form Solution</a:t>
            </a:r>
            <a:endParaRPr lang="zh-CN" altLang="en-US" sz="25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10ACCC-1563-BC1A-7E04-988BCEE3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955301"/>
            <a:ext cx="4216399" cy="8432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714907-F793-D1EF-D59D-B3FBAE765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8" y="3917803"/>
            <a:ext cx="5214724" cy="1988799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16D19E77-6437-4C0E-76F0-9B72071E3688}"/>
              </a:ext>
            </a:extLst>
          </p:cNvPr>
          <p:cNvSpPr/>
          <p:nvPr/>
        </p:nvSpPr>
        <p:spPr>
          <a:xfrm>
            <a:off x="6201510" y="4457700"/>
            <a:ext cx="2751990" cy="1763462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98EE51-04B9-1170-1B60-D8F84C407B82}"/>
              </a:ext>
            </a:extLst>
          </p:cNvPr>
          <p:cNvSpPr txBox="1"/>
          <p:nvPr/>
        </p:nvSpPr>
        <p:spPr>
          <a:xfrm>
            <a:off x="4066218" y="988166"/>
            <a:ext cx="1864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LBFGS optimizer 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4375182-3217-69B9-95A6-75B54A7A3E9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83130" y="685476"/>
            <a:ext cx="683088" cy="48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5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883E21-192B-96DF-67C8-D6635D01902B}"/>
              </a:ext>
            </a:extLst>
          </p:cNvPr>
          <p:cNvSpPr txBox="1"/>
          <p:nvPr/>
        </p:nvSpPr>
        <p:spPr>
          <a:xfrm>
            <a:off x="514884" y="423047"/>
            <a:ext cx="84190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Custom Diffusion Optimization</a:t>
            </a:r>
            <a:endParaRPr lang="zh-CN" altLang="en-US" sz="25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5F6118-6BEC-8765-995A-89A6AACE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4" y="1095251"/>
            <a:ext cx="6239746" cy="17718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B93183-2562-9F50-D5E2-21C284946700}"/>
              </a:ext>
            </a:extLst>
          </p:cNvPr>
          <p:cNvSpPr txBox="1"/>
          <p:nvPr/>
        </p:nvSpPr>
        <p:spPr>
          <a:xfrm>
            <a:off x="514884" y="3062298"/>
            <a:ext cx="3374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Closed-Form Solution</a:t>
            </a:r>
            <a:endParaRPr lang="zh-CN" altLang="en-US" sz="25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F78293-915A-98AA-7AD8-06A251EFC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8" y="3734502"/>
            <a:ext cx="5496692" cy="1019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7BB258-6C2A-5668-72E7-5CC8226E4091}"/>
              </a:ext>
            </a:extLst>
          </p:cNvPr>
          <p:cNvSpPr txBox="1"/>
          <p:nvPr/>
        </p:nvSpPr>
        <p:spPr>
          <a:xfrm>
            <a:off x="514884" y="4970338"/>
            <a:ext cx="84513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/>
              <a:t>The solution is derived from the use of Lagrange multipliers.</a:t>
            </a:r>
            <a:endParaRPr lang="zh-CN" altLang="en-US" sz="25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8D1D17D-F59F-E421-D079-204E6F248890}"/>
              </a:ext>
            </a:extLst>
          </p:cNvPr>
          <p:cNvCxnSpPr>
            <a:cxnSpLocks/>
          </p:cNvCxnSpPr>
          <p:nvPr/>
        </p:nvCxnSpPr>
        <p:spPr>
          <a:xfrm>
            <a:off x="2235200" y="2184400"/>
            <a:ext cx="4991100" cy="93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A3437D-B0B1-268B-8727-0F31F07CD67E}"/>
              </a:ext>
            </a:extLst>
          </p:cNvPr>
          <p:cNvSpPr txBox="1"/>
          <p:nvPr/>
        </p:nvSpPr>
        <p:spPr>
          <a:xfrm>
            <a:off x="6331484" y="3142522"/>
            <a:ext cx="5496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Use constraint to align mid-features</a:t>
            </a:r>
          </a:p>
          <a:p>
            <a:pPr algn="just"/>
            <a:r>
              <a:rPr lang="en-US" altLang="zh-CN" sz="2000" b="1" dirty="0"/>
              <a:t>Issue: </a:t>
            </a:r>
            <a:r>
              <a:rPr lang="en-US" altLang="zh-CN" sz="2000" dirty="0">
                <a:solidFill>
                  <a:schemeClr val="accent2"/>
                </a:solidFill>
              </a:rPr>
              <a:t>Only utilize a single prompt per concept within the constraint, making it difficult to capture more information in each agent.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2E938E4-4AB0-BEC4-C931-FEE8932F9709}"/>
              </a:ext>
            </a:extLst>
          </p:cNvPr>
          <p:cNvCxnSpPr>
            <a:cxnSpLocks/>
          </p:cNvCxnSpPr>
          <p:nvPr/>
        </p:nvCxnSpPr>
        <p:spPr>
          <a:xfrm>
            <a:off x="4826000" y="1468013"/>
            <a:ext cx="1150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FF62E70-D0B4-AB3A-8CA2-C3BE18E27342}"/>
              </a:ext>
            </a:extLst>
          </p:cNvPr>
          <p:cNvSpPr/>
          <p:nvPr/>
        </p:nvSpPr>
        <p:spPr>
          <a:xfrm>
            <a:off x="6096000" y="3142522"/>
            <a:ext cx="5732176" cy="13234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7B3F991-1A48-0AAD-B790-85727ECAFEA2}"/>
              </a:ext>
            </a:extLst>
          </p:cNvPr>
          <p:cNvSpPr/>
          <p:nvPr/>
        </p:nvSpPr>
        <p:spPr>
          <a:xfrm>
            <a:off x="5963557" y="802971"/>
            <a:ext cx="4690675" cy="137768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8ECE85-16B7-AD5A-BDDB-33FC87BD08D7}"/>
              </a:ext>
            </a:extLst>
          </p:cNvPr>
          <p:cNvSpPr txBox="1"/>
          <p:nvPr/>
        </p:nvSpPr>
        <p:spPr>
          <a:xfrm>
            <a:off x="6096000" y="857223"/>
            <a:ext cx="448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Prevent the updated parameters too far from the pre-training parameter</a:t>
            </a:r>
          </a:p>
          <a:p>
            <a:pPr algn="just"/>
            <a:r>
              <a:rPr lang="en-US" altLang="zh-CN" sz="2000" b="1" dirty="0"/>
              <a:t>Issue: </a:t>
            </a:r>
            <a:r>
              <a:rPr lang="en-US" altLang="zh-CN" sz="2000" dirty="0">
                <a:solidFill>
                  <a:schemeClr val="accent2"/>
                </a:solidFill>
              </a:rPr>
              <a:t>This regularization needs ∼ 1000 randomly sampled captions.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43859C-A5EC-4406-F1DD-64887FA5204D}"/>
              </a:ext>
            </a:extLst>
          </p:cNvPr>
          <p:cNvSpPr txBox="1"/>
          <p:nvPr/>
        </p:nvSpPr>
        <p:spPr>
          <a:xfrm>
            <a:off x="623368" y="511947"/>
            <a:ext cx="76570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The shortcomings of previous works in summary:</a:t>
            </a:r>
            <a:endParaRPr lang="zh-CN" altLang="en-US" sz="25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9EA601-F362-E96F-967A-D31387D4CB63}"/>
              </a:ext>
            </a:extLst>
          </p:cNvPr>
          <p:cNvSpPr txBox="1"/>
          <p:nvPr/>
        </p:nvSpPr>
        <p:spPr>
          <a:xfrm>
            <a:off x="686322" y="1351508"/>
            <a:ext cx="108193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1) </a:t>
            </a:r>
            <a:r>
              <a:rPr lang="zh-CN" altLang="en-US" sz="2400" b="1" dirty="0">
                <a:solidFill>
                  <a:srgbClr val="FF0000"/>
                </a:solidFill>
              </a:rPr>
              <a:t>Unbalanced Optimization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zh-CN" sz="2400" dirty="0"/>
              <a:t>Significant differences in the magnitudes of intermediate features between agents across different tasks or concepts can result in </a:t>
            </a:r>
            <a:r>
              <a:rPr lang="en-US" altLang="zh-CN" sz="2400" b="1" dirty="0"/>
              <a:t>biased optimization.</a:t>
            </a:r>
          </a:p>
          <a:p>
            <a:pPr marL="342900" indent="-342900">
              <a:buAutoNum type="arabicParenR"/>
            </a:pPr>
            <a:endParaRPr lang="en-US" altLang="zh-CN" sz="2400" dirty="0"/>
          </a:p>
          <a:p>
            <a:r>
              <a:rPr lang="en-US" altLang="zh-CN" sz="2400" b="1" dirty="0"/>
              <a:t>2) </a:t>
            </a:r>
            <a:r>
              <a:rPr lang="en-US" altLang="zh-CN" sz="2400" b="1" dirty="0">
                <a:solidFill>
                  <a:srgbClr val="FF0000"/>
                </a:solidFill>
              </a:rPr>
              <a:t>Sample Requirement:</a:t>
            </a:r>
          </a:p>
          <a:p>
            <a:r>
              <a:rPr lang="en-US" altLang="zh-CN" sz="2400" dirty="0"/>
              <a:t>Thousands of inference samples are always required, leading to </a:t>
            </a:r>
            <a:r>
              <a:rPr lang="en-US" altLang="zh-CN" sz="2400" b="1" dirty="0"/>
              <a:t>increased computational costs</a:t>
            </a:r>
            <a:r>
              <a:rPr lang="en-US" altLang="zh-CN" sz="2400" dirty="0"/>
              <a:t>. And in some cases, it is unrealistic.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3) </a:t>
            </a:r>
            <a:r>
              <a:rPr lang="en-US" altLang="zh-CN" sz="2400" b="1" dirty="0">
                <a:solidFill>
                  <a:srgbClr val="FF0000"/>
                </a:solidFill>
              </a:rPr>
              <a:t>Insufficient Utilization:</a:t>
            </a:r>
          </a:p>
          <a:p>
            <a:r>
              <a:rPr lang="en-US" altLang="zh-CN" sz="2400" dirty="0"/>
              <a:t>The optimization doesn't fully leverage the knowledge of each agent.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4) </a:t>
            </a:r>
            <a:r>
              <a:rPr lang="en-US" altLang="zh-CN" sz="2400" b="1" dirty="0">
                <a:solidFill>
                  <a:srgbClr val="FF0000"/>
                </a:solidFill>
              </a:rPr>
              <a:t>Assumption Limitation:</a:t>
            </a:r>
          </a:p>
          <a:p>
            <a:r>
              <a:rPr lang="en-US" altLang="zh-CN" sz="2400" dirty="0"/>
              <a:t>Approximations used in assumption are imprecise.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6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9E59B8C-7A5A-505A-3A21-76C4F382A9AE}"/>
              </a:ext>
            </a:extLst>
          </p:cNvPr>
          <p:cNvSpPr txBox="1"/>
          <p:nvPr/>
        </p:nvSpPr>
        <p:spPr>
          <a:xfrm>
            <a:off x="504172" y="634839"/>
            <a:ext cx="6093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IterFuse (Ours)</a:t>
            </a:r>
            <a:endParaRPr lang="zh-CN" altLang="en-US" sz="25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F474FE-1CB8-DF3C-AF1F-9E65FEAB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68"/>
          <a:stretch/>
        </p:blipFill>
        <p:spPr>
          <a:xfrm>
            <a:off x="4784941" y="634839"/>
            <a:ext cx="7345303" cy="55883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7A4CDC-19FA-2EC3-5BBA-22258838FB97}"/>
              </a:ext>
            </a:extLst>
          </p:cNvPr>
          <p:cNvSpPr txBox="1"/>
          <p:nvPr/>
        </p:nvSpPr>
        <p:spPr>
          <a:xfrm>
            <a:off x="-131272" y="2141307"/>
            <a:ext cx="4916213" cy="2575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0" i="0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Iterative Inference-Solving</a:t>
            </a:r>
          </a:p>
          <a:p>
            <a:pPr algn="ctr">
              <a:lnSpc>
                <a:spcPct val="150000"/>
              </a:lnSpc>
            </a:pPr>
            <a:r>
              <a:rPr lang="en-US" altLang="zh-CN" sz="2200" dirty="0">
                <a:solidFill>
                  <a:schemeClr val="accent1"/>
                </a:solidFill>
                <a:latin typeface="Comic Sans MS" panose="030F0702030302020204" pitchFamily="66" charset="0"/>
              </a:rPr>
              <a:t>Balanced Optimization</a:t>
            </a:r>
            <a:endParaRPr lang="en-US" altLang="zh-CN" sz="2200" b="0" i="0" dirty="0">
              <a:solidFill>
                <a:schemeClr val="accent1"/>
              </a:solidFill>
              <a:effectLst/>
              <a:latin typeface="Comic Sans MS" panose="030F070203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i="0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Fewer Sample Requirement(&lt;60)</a:t>
            </a:r>
          </a:p>
          <a:p>
            <a:pPr algn="ctr">
              <a:lnSpc>
                <a:spcPct val="150000"/>
              </a:lnSpc>
            </a:pPr>
            <a:r>
              <a:rPr lang="en-US" altLang="zh-CN" sz="2200" dirty="0">
                <a:solidFill>
                  <a:schemeClr val="accent1"/>
                </a:solidFill>
                <a:latin typeface="Comic Sans MS" panose="030F0702030302020204" pitchFamily="66" charset="0"/>
              </a:rPr>
              <a:t> S</a:t>
            </a:r>
            <a:r>
              <a:rPr lang="en-US" altLang="zh-CN" sz="2200" b="0" i="0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ufficient Utilization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0" i="0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 Assumption Limitation</a:t>
            </a:r>
            <a:r>
              <a:rPr lang="en-US" altLang="zh-CN" sz="2200" dirty="0">
                <a:solidFill>
                  <a:schemeClr val="accent1"/>
                </a:solidFill>
                <a:latin typeface="Comic Sans MS" panose="030F0702030302020204" pitchFamily="66" charset="0"/>
              </a:rPr>
              <a:t>? No!</a:t>
            </a:r>
            <a:endParaRPr lang="en-US" altLang="zh-CN" sz="2200" b="0" i="0" dirty="0">
              <a:solidFill>
                <a:schemeClr val="accent1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96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5511D36-A200-772B-68F1-A8478005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06" y="1581797"/>
            <a:ext cx="4850474" cy="9727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7AD5B2-BA14-EDCB-4CC4-58FF762CC090}"/>
              </a:ext>
            </a:extLst>
          </p:cNvPr>
          <p:cNvSpPr txBox="1"/>
          <p:nvPr/>
        </p:nvSpPr>
        <p:spPr>
          <a:xfrm>
            <a:off x="504172" y="634839"/>
            <a:ext cx="6093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IterFuse (Ours)</a:t>
            </a:r>
            <a:endParaRPr lang="zh-CN" altLang="en-US" sz="25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F00F29-5FD6-CABB-7131-F553DE94BD9C}"/>
              </a:ext>
            </a:extLst>
          </p:cNvPr>
          <p:cNvSpPr txBox="1"/>
          <p:nvPr/>
        </p:nvSpPr>
        <p:spPr>
          <a:xfrm>
            <a:off x="504172" y="2668342"/>
            <a:ext cx="11295347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zh-CN" altLang="en-US" sz="2500" b="1" dirty="0"/>
              <a:t> Iterative Inference-Solving</a:t>
            </a:r>
            <a:endParaRPr lang="en-US" altLang="zh-CN" sz="2500" b="1" dirty="0"/>
          </a:p>
          <a:p>
            <a:r>
              <a:rPr lang="en-US" altLang="zh-CN" sz="2500" dirty="0"/>
              <a:t>This process is somewhat complex to explain verbally, so let's move on…</a:t>
            </a:r>
          </a:p>
          <a:p>
            <a:endParaRPr lang="en-US" altLang="zh-CN" sz="2500" dirty="0"/>
          </a:p>
          <a:p>
            <a:r>
              <a:rPr lang="en-US" altLang="zh-CN" sz="2500" b="1" dirty="0"/>
              <a:t>2) Balance the Norm of Each Term</a:t>
            </a:r>
          </a:p>
          <a:p>
            <a:r>
              <a:rPr lang="en-US" altLang="zh-CN" sz="2500" dirty="0"/>
              <a:t>The magnitude differences between mid-features can be substantial, causing an imbalance in the optimization objective. To balance each term in Opt. we set:</a:t>
            </a:r>
          </a:p>
          <a:p>
            <a:endParaRPr lang="en-US" altLang="zh-CN" sz="2500" dirty="0"/>
          </a:p>
          <a:p>
            <a:endParaRPr lang="en-US" altLang="zh-CN" sz="2500" dirty="0"/>
          </a:p>
          <a:p>
            <a:endParaRPr lang="en-US" altLang="zh-CN" sz="25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7763A4-DEFD-8BAF-41BB-8EC3F90F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2" y="1684099"/>
            <a:ext cx="5229534" cy="9842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7D10B-B2A8-79FC-64C6-4E42520DF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95" y="5236218"/>
            <a:ext cx="3038899" cy="4667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0FABCA-0E11-9DE2-EA3A-CEA61B4BB467}"/>
              </a:ext>
            </a:extLst>
          </p:cNvPr>
          <p:cNvSpPr txBox="1"/>
          <p:nvPr/>
        </p:nvSpPr>
        <p:spPr>
          <a:xfrm>
            <a:off x="504172" y="1283989"/>
            <a:ext cx="262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Optimization (Ours): 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028FD3-7325-9E44-6377-C652BBF31561}"/>
              </a:ext>
            </a:extLst>
          </p:cNvPr>
          <p:cNvSpPr txBox="1"/>
          <p:nvPr/>
        </p:nvSpPr>
        <p:spPr>
          <a:xfrm>
            <a:off x="5733706" y="1311948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Closed-Form Solution: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905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5511D36-A200-772B-68F1-A8478005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06" y="1581797"/>
            <a:ext cx="4850474" cy="9727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7AD5B2-BA14-EDCB-4CC4-58FF762CC090}"/>
              </a:ext>
            </a:extLst>
          </p:cNvPr>
          <p:cNvSpPr txBox="1"/>
          <p:nvPr/>
        </p:nvSpPr>
        <p:spPr>
          <a:xfrm>
            <a:off x="504172" y="634839"/>
            <a:ext cx="6093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IterFuse (Ours)</a:t>
            </a:r>
            <a:endParaRPr lang="zh-CN" altLang="en-US" sz="25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F00F29-5FD6-CABB-7131-F553DE94BD9C}"/>
              </a:ext>
            </a:extLst>
          </p:cNvPr>
          <p:cNvSpPr txBox="1"/>
          <p:nvPr/>
        </p:nvSpPr>
        <p:spPr>
          <a:xfrm>
            <a:off x="504172" y="2668342"/>
            <a:ext cx="1129534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3) 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Regularization Prevents Singular Cases</a:t>
            </a:r>
          </a:p>
          <a:p>
            <a:r>
              <a:rPr lang="en-US" altLang="zh-CN" sz="2500" dirty="0"/>
              <a:t>Our method relies on a limited number of inference samples (typically 50-60), which has been experimentally demonstrated to be sufficient for capturing the knowledge from each agent. However, there is a heightened risk of encountering singular cases in the closed-form solution. So we set:</a:t>
            </a:r>
          </a:p>
          <a:p>
            <a:endParaRPr lang="en-US" altLang="zh-CN" sz="2500" dirty="0"/>
          </a:p>
          <a:p>
            <a:endParaRPr lang="en-US" altLang="zh-CN" sz="2500" dirty="0"/>
          </a:p>
          <a:p>
            <a:endParaRPr lang="en-US" altLang="zh-CN" sz="25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7763A4-DEFD-8BAF-41BB-8EC3F90F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2" y="1684099"/>
            <a:ext cx="5229534" cy="984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0FABCA-0E11-9DE2-EA3A-CEA61B4BB467}"/>
              </a:ext>
            </a:extLst>
          </p:cNvPr>
          <p:cNvSpPr txBox="1"/>
          <p:nvPr/>
        </p:nvSpPr>
        <p:spPr>
          <a:xfrm>
            <a:off x="504172" y="1283989"/>
            <a:ext cx="262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Optimization (Ours): 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028FD3-7325-9E44-6377-C652BBF31561}"/>
              </a:ext>
            </a:extLst>
          </p:cNvPr>
          <p:cNvSpPr txBox="1"/>
          <p:nvPr/>
        </p:nvSpPr>
        <p:spPr>
          <a:xfrm>
            <a:off x="5733706" y="1311948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Closed-Form Solution: 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BE53BB-6AE0-90E2-9D31-331326694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45" y="4890900"/>
            <a:ext cx="6465000" cy="6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5511D36-A200-772B-68F1-A8478005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06" y="1581797"/>
            <a:ext cx="4850474" cy="9727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7AD5B2-BA14-EDCB-4CC4-58FF762CC090}"/>
              </a:ext>
            </a:extLst>
          </p:cNvPr>
          <p:cNvSpPr txBox="1"/>
          <p:nvPr/>
        </p:nvSpPr>
        <p:spPr>
          <a:xfrm>
            <a:off x="504172" y="634839"/>
            <a:ext cx="6093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IterFuse (Ours)</a:t>
            </a:r>
            <a:endParaRPr lang="zh-CN" altLang="en-US" sz="25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F00F29-5FD6-CABB-7131-F553DE94BD9C}"/>
              </a:ext>
            </a:extLst>
          </p:cNvPr>
          <p:cNvSpPr txBox="1"/>
          <p:nvPr/>
        </p:nvSpPr>
        <p:spPr>
          <a:xfrm>
            <a:off x="456919" y="2770644"/>
            <a:ext cx="463388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500" b="1" dirty="0"/>
              <a:t>4) Property of IterFuse</a:t>
            </a:r>
            <a:r>
              <a:rPr lang="zh-CN" altLang="en-US" sz="2500" b="1" dirty="0"/>
              <a:t>：</a:t>
            </a:r>
            <a:endParaRPr lang="en-US" altLang="zh-CN" sz="2500" b="1" dirty="0"/>
          </a:p>
          <a:p>
            <a:pPr algn="just"/>
            <a:r>
              <a:rPr lang="en-US" altLang="zh-CN" sz="2500" dirty="0"/>
              <a:t>We derive an </a:t>
            </a:r>
            <a:r>
              <a:rPr lang="en-US" altLang="zh-CN" sz="2500" b="1" dirty="0"/>
              <a:t>upper bound on the number of iterations</a:t>
            </a:r>
            <a:r>
              <a:rPr lang="en-US" altLang="zh-CN" sz="2500" dirty="0"/>
              <a:t> required for the convergence of our proposed algorithm, which is influenced by the network’s depth and architecture</a:t>
            </a:r>
          </a:p>
          <a:p>
            <a:pPr algn="just"/>
            <a:endParaRPr lang="en-US" altLang="zh-CN" sz="2500" dirty="0"/>
          </a:p>
          <a:p>
            <a:pPr algn="just"/>
            <a:endParaRPr lang="en-US" altLang="zh-CN" sz="25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7763A4-DEFD-8BAF-41BB-8EC3F90F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2" y="1684099"/>
            <a:ext cx="5229534" cy="9842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0FABCA-0E11-9DE2-EA3A-CEA61B4BB467}"/>
              </a:ext>
            </a:extLst>
          </p:cNvPr>
          <p:cNvSpPr txBox="1"/>
          <p:nvPr/>
        </p:nvSpPr>
        <p:spPr>
          <a:xfrm>
            <a:off x="504172" y="1283989"/>
            <a:ext cx="262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Optimization (Ours): 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028FD3-7325-9E44-6377-C652BBF31561}"/>
              </a:ext>
            </a:extLst>
          </p:cNvPr>
          <p:cNvSpPr txBox="1"/>
          <p:nvPr/>
        </p:nvSpPr>
        <p:spPr>
          <a:xfrm>
            <a:off x="5733706" y="1311948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Closed-Form Solution: 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8470E-3584-C8DE-4709-2D2052FE5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t="6791" r="7165" b="3742"/>
          <a:stretch/>
        </p:blipFill>
        <p:spPr>
          <a:xfrm>
            <a:off x="5383994" y="2770644"/>
            <a:ext cx="6448434" cy="37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1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C3FDE48-684F-81A6-22BA-894BBE3F7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00152"/>
            <a:ext cx="4470400" cy="5444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CDE1C5-31F5-0577-EF87-D72964AB3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68"/>
          <a:stretch/>
        </p:blipFill>
        <p:spPr>
          <a:xfrm>
            <a:off x="4974490" y="937885"/>
            <a:ext cx="6794225" cy="51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B62BFFB-9D60-B53E-F0D6-4F4EE56EB646}"/>
              </a:ext>
            </a:extLst>
          </p:cNvPr>
          <p:cNvSpPr/>
          <p:nvPr/>
        </p:nvSpPr>
        <p:spPr>
          <a:xfrm>
            <a:off x="2724150" y="642938"/>
            <a:ext cx="6743700" cy="5343524"/>
          </a:xfrm>
          <a:prstGeom prst="roundRect">
            <a:avLst>
              <a:gd name="adj" fmla="val 5782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5A164-3D88-C6DE-2D3A-F770AF52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48" y="916424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79AABC-0AFA-8202-73A8-6506ED99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4" y="906900"/>
            <a:ext cx="638175" cy="6381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622E40-81F4-9926-95A9-C723FE99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74" y="1545075"/>
            <a:ext cx="638175" cy="6381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37CCBD-7615-AE07-FB9E-C5154D320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48" y="2524492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5E74D4-3B81-3FDC-A609-A7E9540E4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603" y="2524492"/>
            <a:ext cx="638175" cy="6381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799D11-97CD-F58D-9D89-8E6588746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602" y="3162659"/>
            <a:ext cx="638175" cy="6381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71FCB4-B063-4AA8-55D3-FDA63527B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0627" y="2529246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88087-7F0F-26DD-671F-7AB623F8A3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453" y="2529246"/>
            <a:ext cx="638176" cy="63817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DB231D-116B-86C7-F558-BF8655AB1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9823" y="3153133"/>
            <a:ext cx="638176" cy="63817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14B6A7C-BFD7-A128-4CD0-E968B5BFB9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104" y="906900"/>
            <a:ext cx="1276350" cy="127635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F8284C4-DBD8-0317-05B4-0F903A8512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7454" y="916424"/>
            <a:ext cx="628651" cy="62865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E7925EB-8681-6F25-5882-9135389E98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705" y="4117693"/>
            <a:ext cx="1266827" cy="126682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771D2E4-3E50-06CE-C14D-DB74F868C3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6608" y="4124581"/>
            <a:ext cx="647701" cy="647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40997A-D473-1FFD-5465-59D903BA00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14111" y="4787822"/>
            <a:ext cx="654099" cy="6084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07A8953-571C-02E7-0B4B-8C4C6295BC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7565" y="921187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B514C5-F52D-BE8E-BCB0-6BE9683984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4390" y="916424"/>
            <a:ext cx="638176" cy="63817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FC82880-1A23-8CC9-51A2-D9C4C9E58A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41520" y="1554591"/>
            <a:ext cx="633422" cy="6334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A691AE7-09C8-F221-060D-5DC4114F19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46270" y="4117693"/>
            <a:ext cx="1276350" cy="127635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CEC7822-957F-6848-FD16-42D9750837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22611" y="4122456"/>
            <a:ext cx="638176" cy="63817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DF02A41-8F1E-F6B4-EF92-D7E6210C2E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22611" y="4760632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A11E980-35EF-7469-5FD1-923ED9FBEC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29626" y="2542221"/>
            <a:ext cx="627435" cy="62743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E4239FA-D613-44B1-F119-19F52959BA5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0805" y="2548003"/>
            <a:ext cx="1243306" cy="124330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B279DB0-B5EF-B475-C5E8-FC27EBB02C5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626" y="3173399"/>
            <a:ext cx="627435" cy="62743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3DF5D8-9B77-67CA-E455-3282806B704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18075" y="4115511"/>
            <a:ext cx="1252812" cy="125281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112CA22-441A-B5D4-CEC4-63B55407393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68503" y="4115503"/>
            <a:ext cx="638175" cy="6381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592F4E8-F25E-EE3E-5860-93BABFC1AE4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70887" y="4745389"/>
            <a:ext cx="625592" cy="625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822E8E0B-262A-F37A-E9B8-8E91AA2E2730}"/>
              </a:ext>
            </a:extLst>
          </p:cNvPr>
          <p:cNvSpPr txBox="1"/>
          <p:nvPr/>
        </p:nvSpPr>
        <p:spPr>
          <a:xfrm>
            <a:off x="3152738" y="2157888"/>
            <a:ext cx="1308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dog sitting on the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sofa on the beach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1816C84-ECC8-007A-50C9-9580743E9B1D}"/>
              </a:ext>
            </a:extLst>
          </p:cNvPr>
          <p:cNvSpPr txBox="1"/>
          <p:nvPr/>
        </p:nvSpPr>
        <p:spPr>
          <a:xfrm>
            <a:off x="5499467" y="21492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dog lying in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of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flowers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9022833A-D7DF-E17A-AC55-32583E65F0C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17453" y="1560394"/>
            <a:ext cx="638175" cy="6381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989D8A57-1A47-4962-0890-8A0A52C96439}"/>
              </a:ext>
            </a:extLst>
          </p:cNvPr>
          <p:cNvSpPr txBox="1"/>
          <p:nvPr/>
        </p:nvSpPr>
        <p:spPr>
          <a:xfrm>
            <a:off x="7549647" y="2149460"/>
            <a:ext cx="1545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flower in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wooden pot on a shelf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08BC645A-D17C-BBA5-4E4B-4EE34E417E94}"/>
              </a:ext>
            </a:extLst>
          </p:cNvPr>
          <p:cNvSpPr txBox="1"/>
          <p:nvPr/>
        </p:nvSpPr>
        <p:spPr>
          <a:xfrm>
            <a:off x="2928667" y="373789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dog wearing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sunglasses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936B70C-AB48-2FFE-5044-F88D693C7A0A}"/>
              </a:ext>
            </a:extLst>
          </p:cNvPr>
          <p:cNvSpPr txBox="1"/>
          <p:nvPr/>
        </p:nvSpPr>
        <p:spPr>
          <a:xfrm>
            <a:off x="5489929" y="3737149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dog standing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 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barn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6936042-9C8A-29DA-57EC-C0503658683C}"/>
              </a:ext>
            </a:extLst>
          </p:cNvPr>
          <p:cNvSpPr txBox="1"/>
          <p:nvPr/>
        </p:nvSpPr>
        <p:spPr>
          <a:xfrm>
            <a:off x="7736180" y="3748754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cat standing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barn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4BFF842-3087-2DE9-172B-79E500C6B8C3}"/>
              </a:ext>
            </a:extLst>
          </p:cNvPr>
          <p:cNvSpPr txBox="1"/>
          <p:nvPr/>
        </p:nvSpPr>
        <p:spPr>
          <a:xfrm>
            <a:off x="3217116" y="5323461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dog sitting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a 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moongate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F0D0A4F-EF96-D6CB-E975-899EBDBFDBE3}"/>
              </a:ext>
            </a:extLst>
          </p:cNvPr>
          <p:cNvSpPr txBox="1"/>
          <p:nvPr/>
        </p:nvSpPr>
        <p:spPr>
          <a:xfrm>
            <a:off x="5035716" y="5354695"/>
            <a:ext cx="2199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cat hiding in the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wooden pot, with its head showing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7810BF8-DA02-0D35-9110-64C4CB71B84E}"/>
              </a:ext>
            </a:extLst>
          </p:cNvPr>
          <p:cNvSpPr txBox="1"/>
          <p:nvPr/>
        </p:nvSpPr>
        <p:spPr>
          <a:xfrm>
            <a:off x="7747920" y="5337292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teddybear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altLang="zh-CN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wooden pot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16BFFB9-604E-C090-99B1-FFC13BDE78D9}"/>
              </a:ext>
            </a:extLst>
          </p:cNvPr>
          <p:cNvSpPr txBox="1"/>
          <p:nvPr/>
        </p:nvSpPr>
        <p:spPr>
          <a:xfrm>
            <a:off x="4081293" y="5639123"/>
            <a:ext cx="42411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multi-concept generation by our method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4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8F26197C-47EF-233F-E62E-3B3EBD2B3936}"/>
              </a:ext>
            </a:extLst>
          </p:cNvPr>
          <p:cNvSpPr txBox="1"/>
          <p:nvPr/>
        </p:nvSpPr>
        <p:spPr>
          <a:xfrm>
            <a:off x="461061" y="539262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A33DA5E-2820-9B6C-AAA4-9A14B2F6D5A2}"/>
              </a:ext>
            </a:extLst>
          </p:cNvPr>
          <p:cNvSpPr txBox="1"/>
          <p:nvPr/>
        </p:nvSpPr>
        <p:spPr>
          <a:xfrm>
            <a:off x="461061" y="1184031"/>
            <a:ext cx="841158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Imagin that:</a:t>
            </a:r>
          </a:p>
          <a:p>
            <a:pPr algn="just"/>
            <a:r>
              <a:rPr lang="en-US" altLang="zh-CN" sz="2300" dirty="0"/>
              <a:t>   </a:t>
            </a:r>
            <a:r>
              <a:rPr lang="en-US" altLang="zh-CN" sz="2400" dirty="0"/>
              <a:t>We aim to </a:t>
            </a:r>
            <a:r>
              <a:rPr lang="en-US" altLang="zh-CN" sz="2400" dirty="0">
                <a:solidFill>
                  <a:srgbClr val="FF0000"/>
                </a:solidFill>
              </a:rPr>
              <a:t>generate image caption in a new style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customize concepts </a:t>
            </a:r>
            <a:r>
              <a:rPr lang="en-US" altLang="zh-CN" sz="2400" dirty="0"/>
              <a:t>for text-to-image diffusion, or </a:t>
            </a:r>
            <a:r>
              <a:rPr lang="en-US" altLang="zh-CN" sz="2400" dirty="0">
                <a:solidFill>
                  <a:srgbClr val="FF0000"/>
                </a:solidFill>
              </a:rPr>
              <a:t>perform downstream NLP tasks</a:t>
            </a:r>
            <a:r>
              <a:rPr lang="en-US" altLang="zh-CN" sz="2400" dirty="0"/>
              <a:t>. How can we achieve these goals?</a:t>
            </a:r>
            <a:endParaRPr lang="en-US" altLang="zh-CN" sz="2300" dirty="0"/>
          </a:p>
          <a:p>
            <a:pPr algn="just"/>
            <a:r>
              <a:rPr lang="en-US" altLang="zh-CN" sz="2300" dirty="0"/>
              <a:t>  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300" b="1" dirty="0"/>
              <a:t>Transfer Learning</a:t>
            </a:r>
          </a:p>
          <a:p>
            <a:pPr algn="just"/>
            <a:r>
              <a:rPr lang="en-US" altLang="zh-CN" sz="2300" b="1" dirty="0"/>
              <a:t>    Fine-tuning</a:t>
            </a:r>
            <a:r>
              <a:rPr lang="en-US" altLang="zh-CN" sz="2300" dirty="0"/>
              <a:t> a pre-training model on task-specific datasets.</a:t>
            </a:r>
          </a:p>
          <a:p>
            <a:pPr algn="just"/>
            <a:endParaRPr lang="en-US" altLang="zh-CN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If we have training data that is </a:t>
            </a:r>
            <a:r>
              <a:rPr lang="en-US" altLang="zh-CN" sz="2300" b="1" dirty="0"/>
              <a:t>abundant</a:t>
            </a:r>
            <a:r>
              <a:rPr lang="en-US" altLang="zh-CN" sz="2300" dirty="0"/>
              <a:t> and of </a:t>
            </a:r>
            <a:r>
              <a:rPr lang="en-US" altLang="zh-CN" sz="2300" b="1" dirty="0"/>
              <a:t>high quality</a:t>
            </a:r>
            <a:r>
              <a:rPr lang="en-US" altLang="zh-CN" sz="2300" dirty="0"/>
              <a:t>. </a:t>
            </a:r>
          </a:p>
          <a:p>
            <a:pPr algn="just"/>
            <a:r>
              <a:rPr lang="en-US" altLang="zh-CN" sz="2300" dirty="0"/>
              <a:t>We can easily get a task-specific model with good performance through training.</a:t>
            </a:r>
            <a:endParaRPr lang="en-US" altLang="zh-CN" sz="2300" b="1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AE1DF28-59A7-A2F4-CFDD-23E69BE09350}"/>
              </a:ext>
            </a:extLst>
          </p:cNvPr>
          <p:cNvSpPr/>
          <p:nvPr/>
        </p:nvSpPr>
        <p:spPr>
          <a:xfrm>
            <a:off x="9055531" y="1295791"/>
            <a:ext cx="1459787" cy="7591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PTM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29027C3-47BD-0B66-F8B7-C77DE6F132B6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 flipH="1">
            <a:off x="9785424" y="2054939"/>
            <a:ext cx="1" cy="86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柱体 51">
            <a:extLst>
              <a:ext uri="{FF2B5EF4-FFF2-40B4-BE49-F238E27FC236}">
                <a16:creationId xmlns:a16="http://schemas.microsoft.com/office/drawing/2014/main" id="{8DE95974-7A5E-E115-832D-100A3784E452}"/>
              </a:ext>
            </a:extLst>
          </p:cNvPr>
          <p:cNvSpPr/>
          <p:nvPr/>
        </p:nvSpPr>
        <p:spPr>
          <a:xfrm>
            <a:off x="8948851" y="2924036"/>
            <a:ext cx="1673145" cy="627859"/>
          </a:xfrm>
          <a:prstGeom prst="ca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Data D</a:t>
            </a:r>
            <a:r>
              <a:rPr lang="en-US" altLang="zh-CN" sz="2000" baseline="-25000" dirty="0">
                <a:solidFill>
                  <a:schemeClr val="tx1"/>
                </a:solidFill>
              </a:rPr>
              <a:t>1</a:t>
            </a:r>
            <a:endParaRPr lang="zh-CN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0F9ABF1-6151-FC94-C7DF-C088E0365F88}"/>
              </a:ext>
            </a:extLst>
          </p:cNvPr>
          <p:cNvSpPr/>
          <p:nvPr/>
        </p:nvSpPr>
        <p:spPr>
          <a:xfrm>
            <a:off x="9013983" y="4420992"/>
            <a:ext cx="1542877" cy="80292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Agent</a:t>
            </a:r>
            <a:r>
              <a:rPr lang="en-US" altLang="zh-CN" sz="2000" baseline="-25000" dirty="0">
                <a:solidFill>
                  <a:schemeClr val="tx1"/>
                </a:solidFill>
              </a:rPr>
              <a:t>1</a:t>
            </a:r>
            <a:endParaRPr lang="zh-CN" alt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674ADF1-AAA7-9E45-3663-B194527BA324}"/>
              </a:ext>
            </a:extLst>
          </p:cNvPr>
          <p:cNvCxnSpPr>
            <a:cxnSpLocks/>
          </p:cNvCxnSpPr>
          <p:nvPr/>
        </p:nvCxnSpPr>
        <p:spPr>
          <a:xfrm flipH="1">
            <a:off x="9785422" y="3551895"/>
            <a:ext cx="1" cy="86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0C69464-4C2E-F337-C94E-A9A4C94B8876}"/>
              </a:ext>
            </a:extLst>
          </p:cNvPr>
          <p:cNvSpPr txBox="1"/>
          <p:nvPr/>
        </p:nvSpPr>
        <p:spPr>
          <a:xfrm>
            <a:off x="10857774" y="303075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Fine-tune</a:t>
            </a:r>
            <a:endParaRPr lang="zh-CN" altLang="en-US" b="1" dirty="0"/>
          </a:p>
        </p:txBody>
      </p:sp>
      <p:sp>
        <p:nvSpPr>
          <p:cNvPr id="63" name="左大括号 62">
            <a:extLst>
              <a:ext uri="{FF2B5EF4-FFF2-40B4-BE49-F238E27FC236}">
                <a16:creationId xmlns:a16="http://schemas.microsoft.com/office/drawing/2014/main" id="{8806BD78-47D6-E0EF-2514-94804364ACE3}"/>
              </a:ext>
            </a:extLst>
          </p:cNvPr>
          <p:cNvSpPr/>
          <p:nvPr/>
        </p:nvSpPr>
        <p:spPr>
          <a:xfrm flipH="1">
            <a:off x="10569901" y="2294257"/>
            <a:ext cx="339969" cy="1887416"/>
          </a:xfrm>
          <a:prstGeom prst="leftBrace">
            <a:avLst>
              <a:gd name="adj1" fmla="val 8333"/>
              <a:gd name="adj2" fmla="val 493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7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3DC9C99-D1E8-B2EF-963F-4F40E45EDFD9}"/>
              </a:ext>
            </a:extLst>
          </p:cNvPr>
          <p:cNvSpPr/>
          <p:nvPr/>
        </p:nvSpPr>
        <p:spPr>
          <a:xfrm>
            <a:off x="2724150" y="791330"/>
            <a:ext cx="6743700" cy="5275340"/>
          </a:xfrm>
          <a:prstGeom prst="roundRect">
            <a:avLst>
              <a:gd name="adj" fmla="val 5782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7CFD621-2876-79BF-0694-F58E351C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18" y="944910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20420C2-AE25-F59E-6FE6-943793EB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03" y="940148"/>
            <a:ext cx="638165" cy="63816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1713363-F14F-CFA7-BF17-409FEF23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68" y="1578313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7A1AE8C-6DFA-D79F-5C01-5D93157A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191" y="940148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AAE7B98-1BDD-7421-508E-FC7B39EDC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664" y="940148"/>
            <a:ext cx="633401" cy="6334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64F7ED9-D8A5-E9DF-6CC6-BB4F20072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418" y="1573561"/>
            <a:ext cx="638774" cy="63877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15E86DB-084A-88E3-4F26-3E31630C8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966" y="940148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1BA5492-5A1F-7532-8402-82592BE5B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3792" y="940148"/>
            <a:ext cx="638774" cy="63877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0D9F121-E2DA-F261-61AF-712DC29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87" y="1573550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E80F658-C486-471F-8032-E3E193F67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491" y="2580238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0EFCD08-D754-7F0A-3C78-14521ADCA4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3442" y="2580248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C2B682DB-DCF3-A3A7-394B-0F37011F4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5490" y="3213656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5EB39E9-97FE-0411-58F6-FE3BB6558A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3062" y="2580238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8D5723A-0ABB-38A6-3F11-C8ECAD44BFE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885" t="4467" b="5431"/>
          <a:stretch/>
        </p:blipFill>
        <p:spPr>
          <a:xfrm>
            <a:off x="6372735" y="2573097"/>
            <a:ext cx="640553" cy="65499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269C46F-50D4-7473-0C7B-6653D6ED08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2736" y="3199361"/>
            <a:ext cx="647703" cy="64770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D4657A1-25F1-EF65-CD18-BAAF78ABB8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2112" y="2580238"/>
            <a:ext cx="638775" cy="638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DDDB36C-C229-3C44-4918-077A9CA60A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4787" y="3213641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41DB982-C226-B800-51DC-21523CB214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51653" y="2573096"/>
            <a:ext cx="1280459" cy="128045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4F6CFF7-1C60-468D-121C-9A9ADD8A0C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73442" y="4186093"/>
            <a:ext cx="1266826" cy="1266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F754805-1EDA-5128-7C56-9242E0B7F7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5490" y="4188996"/>
            <a:ext cx="652478" cy="65247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F82BD61-A80A-365E-BA81-5EEDE1096D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2646" y="4831470"/>
            <a:ext cx="638165" cy="63816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E3DF08C-60EA-F3C9-FD0A-060A0F71BE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23191" y="4182220"/>
            <a:ext cx="1266227" cy="126622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BC31AE8-2D29-E30A-1CC3-53DCAC25F2E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84953" y="4181835"/>
            <a:ext cx="643239" cy="64323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1792E7D7-BE4C-43BD-1774-F6304D3BBC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89418" y="4809673"/>
            <a:ext cx="638774" cy="63877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B114C989-CB98-75EE-4336-773CB678CC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43900" y="4176559"/>
            <a:ext cx="1266227" cy="126622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C4BF1AFF-E7A2-986F-B809-26E5FFC27E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13968" y="4177215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C780053-B5B0-93E7-ACAA-3DD3D0D77D0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09123" y="4805266"/>
            <a:ext cx="633423" cy="63342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6652D2D9-9FAD-56AD-955B-EAB719A6B895}"/>
              </a:ext>
            </a:extLst>
          </p:cNvPr>
          <p:cNvSpPr txBox="1"/>
          <p:nvPr/>
        </p:nvSpPr>
        <p:spPr>
          <a:xfrm>
            <a:off x="3014165" y="2187483"/>
            <a:ext cx="1619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under a starry sky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684E8A5-27A5-F969-7EB2-251E04E1CFCA}"/>
              </a:ext>
            </a:extLst>
          </p:cNvPr>
          <p:cNvSpPr txBox="1"/>
          <p:nvPr/>
        </p:nvSpPr>
        <p:spPr>
          <a:xfrm>
            <a:off x="5272225" y="2173409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wooden pot on a table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99080BB-3423-6CB0-E7C1-349BAEEBE7B4}"/>
              </a:ext>
            </a:extLst>
          </p:cNvPr>
          <p:cNvSpPr txBox="1"/>
          <p:nvPr/>
        </p:nvSpPr>
        <p:spPr>
          <a:xfrm>
            <a:off x="7464704" y="2161799"/>
            <a:ext cx="1561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[v] dog resting in the sun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39D451A-F927-EC64-D079-389DDCFD5727}"/>
              </a:ext>
            </a:extLst>
          </p:cNvPr>
          <p:cNvSpPr txBox="1"/>
          <p:nvPr/>
        </p:nvSpPr>
        <p:spPr>
          <a:xfrm>
            <a:off x="3142068" y="3832129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[v] flower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59C4C44-79E2-C404-4BB9-C0D0BE45C74C}"/>
              </a:ext>
            </a:extLst>
          </p:cNvPr>
          <p:cNvSpPr txBox="1"/>
          <p:nvPr/>
        </p:nvSpPr>
        <p:spPr>
          <a:xfrm>
            <a:off x="5066334" y="383212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barn in a snowy landscape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2C16FBD-94FC-7163-6065-F0B9875F62BB}"/>
              </a:ext>
            </a:extLst>
          </p:cNvPr>
          <p:cNvSpPr txBox="1"/>
          <p:nvPr/>
        </p:nvSpPr>
        <p:spPr>
          <a:xfrm>
            <a:off x="7763352" y="3832129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 of [v] dog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FDEDFED-D09A-7BA4-269E-778AC9B953E2}"/>
              </a:ext>
            </a:extLst>
          </p:cNvPr>
          <p:cNvSpPr txBox="1"/>
          <p:nvPr/>
        </p:nvSpPr>
        <p:spPr>
          <a:xfrm>
            <a:off x="3093404" y="5429325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teddybear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city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6C97632-3E36-8C2D-E3B3-AC133816853A}"/>
              </a:ext>
            </a:extLst>
          </p:cNvPr>
          <p:cNvSpPr txBox="1"/>
          <p:nvPr/>
        </p:nvSpPr>
        <p:spPr>
          <a:xfrm>
            <a:off x="5123191" y="5428910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moongate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beside a calm lake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90F1D74-6DCD-1FFC-D246-DD1B99251185}"/>
              </a:ext>
            </a:extLst>
          </p:cNvPr>
          <p:cNvSpPr txBox="1"/>
          <p:nvPr/>
        </p:nvSpPr>
        <p:spPr>
          <a:xfrm>
            <a:off x="7440450" y="5415203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[v] dog sitting on the beach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197D8651-8831-D7FE-8D79-3651F1493F9D}"/>
              </a:ext>
            </a:extLst>
          </p:cNvPr>
          <p:cNvSpPr txBox="1"/>
          <p:nvPr/>
        </p:nvSpPr>
        <p:spPr>
          <a:xfrm>
            <a:off x="3799959" y="5646083"/>
            <a:ext cx="517891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Single concept generation by applying our method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5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15B141-4F9D-ACC7-3315-AF912608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55" y="1999265"/>
            <a:ext cx="960675" cy="9145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D952EA-FAE9-72B3-2F90-B4D71874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54" y="3100472"/>
            <a:ext cx="960675" cy="91456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D253F-BE6A-A749-4C15-D580DBD71D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62"/>
          <a:stretch/>
        </p:blipFill>
        <p:spPr>
          <a:xfrm>
            <a:off x="6211210" y="2026922"/>
            <a:ext cx="1042357" cy="83440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5A8093-31F8-27C5-8090-00E79BE3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850"/>
          <a:stretch/>
        </p:blipFill>
        <p:spPr>
          <a:xfrm>
            <a:off x="6211213" y="3055767"/>
            <a:ext cx="1050536" cy="91456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1F744D-39D6-DD4A-2A17-C70232905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211" y="1018588"/>
            <a:ext cx="1042357" cy="83440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D45D1-C958-3C29-BA2C-FD0829B4B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754" y="4249124"/>
            <a:ext cx="960676" cy="91456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B499A4-A84D-2156-CBFA-AAE26C380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754" y="970725"/>
            <a:ext cx="960675" cy="83440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BC9DF9-2F4A-8F66-61AC-021B7B83C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212" y="4152478"/>
            <a:ext cx="1042357" cy="98875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57774DA-ED8E-75AE-613F-456D6B03499B}"/>
              </a:ext>
            </a:extLst>
          </p:cNvPr>
          <p:cNvSpPr/>
          <p:nvPr/>
        </p:nvSpPr>
        <p:spPr>
          <a:xfrm>
            <a:off x="2811407" y="1004211"/>
            <a:ext cx="1611168" cy="863157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beautiful girl in a black coat and white scarf on a sunny day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05D3BB-69ED-06AF-2EF2-17197C6F1C7E}"/>
              </a:ext>
            </a:extLst>
          </p:cNvPr>
          <p:cNvSpPr/>
          <p:nvPr/>
        </p:nvSpPr>
        <p:spPr>
          <a:xfrm>
            <a:off x="2811407" y="1978114"/>
            <a:ext cx="1611168" cy="902853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an amazing picture of a red double decker bus traveling through the streets of </a:t>
            </a:r>
            <a:r>
              <a:rPr kumimoji="0" lang="en-US" altLang="zh-CN" sz="11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london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262E3B-6542-8F54-6575-C23B95B7AF49}"/>
              </a:ext>
            </a:extLst>
          </p:cNvPr>
          <p:cNvSpPr/>
          <p:nvPr/>
        </p:nvSpPr>
        <p:spPr>
          <a:xfrm>
            <a:off x="2811407" y="3126174"/>
            <a:ext cx="1611168" cy="863157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nice room with two sinks and a toilet sitting on a blue tiled floor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5B2A3C-E13C-5C4C-467C-2DD000445FC3}"/>
              </a:ext>
            </a:extLst>
          </p:cNvPr>
          <p:cNvSpPr/>
          <p:nvPr/>
        </p:nvSpPr>
        <p:spPr>
          <a:xfrm>
            <a:off x="2840970" y="4260835"/>
            <a:ext cx="1611168" cy="902853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cute teddy bear sitting on a bed with a beautiful wallpapered in the background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7C8FE3-EC5D-B821-4346-E8A1D6A11084}"/>
              </a:ext>
            </a:extLst>
          </p:cNvPr>
          <p:cNvSpPr/>
          <p:nvPr/>
        </p:nvSpPr>
        <p:spPr>
          <a:xfrm>
            <a:off x="4467403" y="1005309"/>
            <a:ext cx="1641731" cy="862059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50" dirty="0">
                <a:solidFill>
                  <a:schemeClr val="tx1"/>
                </a:solidFill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sad woman with long hair standing in front of trees waiting to die, wearing a black jacket and white scarf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E0687-5604-B915-CB55-D93D55E61CAC}"/>
              </a:ext>
            </a:extLst>
          </p:cNvPr>
          <p:cNvSpPr/>
          <p:nvPr/>
        </p:nvSpPr>
        <p:spPr>
          <a:xfrm>
            <a:off x="4467403" y="1999265"/>
            <a:ext cx="1641731" cy="862059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50" dirty="0">
                <a:solidFill>
                  <a:schemeClr val="tx1"/>
                </a:solidFill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red double decker bus traveling down a lonely city street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34A6E1-9E72-B28A-F9A1-C6B5E41BDFC2}"/>
              </a:ext>
            </a:extLst>
          </p:cNvPr>
          <p:cNvSpPr/>
          <p:nvPr/>
        </p:nvSpPr>
        <p:spPr>
          <a:xfrm>
            <a:off x="4467403" y="3112965"/>
            <a:ext cx="1641731" cy="862059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50" dirty="0">
                <a:solidFill>
                  <a:schemeClr val="tx1"/>
                </a:solidFill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dirty bathroom with two sinks and a bathtub in the middle of the dirty water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505C6D-EF24-99E6-2B6D-D6C4EE836A21}"/>
              </a:ext>
            </a:extLst>
          </p:cNvPr>
          <p:cNvSpPr/>
          <p:nvPr/>
        </p:nvSpPr>
        <p:spPr>
          <a:xfrm>
            <a:off x="4467403" y="4226665"/>
            <a:ext cx="1641731" cy="937023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50" dirty="0">
                <a:solidFill>
                  <a:schemeClr val="tx1"/>
                </a:solidFill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teddy bear sitting on a bed next to a dirty wall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7A25-F1F4-0A3F-89E8-093ADAD78F47}"/>
              </a:ext>
            </a:extLst>
          </p:cNvPr>
          <p:cNvSpPr/>
          <p:nvPr/>
        </p:nvSpPr>
        <p:spPr>
          <a:xfrm>
            <a:off x="7335782" y="1004211"/>
            <a:ext cx="1611168" cy="863157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an interesting clock on the side of a brick building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471023-6BDF-5E31-2F20-B433A42213FC}"/>
              </a:ext>
            </a:extLst>
          </p:cNvPr>
          <p:cNvSpPr/>
          <p:nvPr/>
        </p:nvSpPr>
        <p:spPr>
          <a:xfrm>
            <a:off x="7335782" y="1978114"/>
            <a:ext cx="1611168" cy="902853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this is a great picture of an elephant that is walking in front of a beautiful tree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0F5805-6A70-7ED3-4AFC-F1450931AAF1}"/>
              </a:ext>
            </a:extLst>
          </p:cNvPr>
          <p:cNvSpPr/>
          <p:nvPr/>
        </p:nvSpPr>
        <p:spPr>
          <a:xfrm>
            <a:off x="7335782" y="3126174"/>
            <a:ext cx="1611168" cy="863157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cute cat standing on a table next to a piece of cake and a </a:t>
            </a:r>
            <a:r>
              <a:rPr kumimoji="0" lang="en-US" altLang="zh-CN" sz="11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cal</a:t>
            </a: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 in front of an apple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60501A-4BB3-877A-CB7E-3B53C0BE9FF5}"/>
              </a:ext>
            </a:extLst>
          </p:cNvPr>
          <p:cNvSpPr/>
          <p:nvPr/>
        </p:nvSpPr>
        <p:spPr>
          <a:xfrm>
            <a:off x="7365345" y="4260835"/>
            <a:ext cx="1611168" cy="902853"/>
          </a:xfrm>
          <a:prstGeom prst="rect">
            <a:avLst/>
          </a:prstGeom>
          <a:solidFill>
            <a:srgbClr val="5B9BD5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happy man in a white shirt and green pants with his fisting hand in the air</a:t>
            </a:r>
            <a:endParaRPr kumimoji="0" lang="zh-CN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12A555-D8A5-5A03-5249-37D1BC32C613}"/>
              </a:ext>
            </a:extLst>
          </p:cNvPr>
          <p:cNvSpPr/>
          <p:nvPr/>
        </p:nvSpPr>
        <p:spPr>
          <a:xfrm>
            <a:off x="8991778" y="1005309"/>
            <a:ext cx="1641731" cy="862059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clock mounted on the side of an ugly building with a broken wall in the middle of it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BFE0A2-A0CB-8EFD-7C6B-10F118836600}"/>
              </a:ext>
            </a:extLst>
          </p:cNvPr>
          <p:cNvSpPr/>
          <p:nvPr/>
        </p:nvSpPr>
        <p:spPr>
          <a:xfrm>
            <a:off x="8991778" y="1999265"/>
            <a:ext cx="1641731" cy="862059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an elephant standing in the dirt with its trunk up in front of it's head</a:t>
            </a:r>
            <a:endParaRPr kumimoji="0" lang="en-US" altLang="zh-CN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var(--jp-code-font-family)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C2A603-2069-77DA-0F30-508C434F1971}"/>
              </a:ext>
            </a:extLst>
          </p:cNvPr>
          <p:cNvSpPr/>
          <p:nvPr/>
        </p:nvSpPr>
        <p:spPr>
          <a:xfrm>
            <a:off x="8991778" y="3112965"/>
            <a:ext cx="1641731" cy="862059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dead cat standing on a table next to a piece of tin with a sandwich and a phone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DFE40AE-D0E8-5039-9235-26F527AD4148}"/>
              </a:ext>
            </a:extLst>
          </p:cNvPr>
          <p:cNvSpPr/>
          <p:nvPr/>
        </p:nvSpPr>
        <p:spPr>
          <a:xfrm>
            <a:off x="8991778" y="4226665"/>
            <a:ext cx="1641731" cy="937023"/>
          </a:xfrm>
          <a:prstGeom prst="rect">
            <a:avLst/>
          </a:prstGeom>
          <a:solidFill>
            <a:srgbClr val="ED7D31">
              <a:alpha val="1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var(--jp-code-font-family)"/>
                <a:cs typeface="Times New Roman" panose="02020603050405020304" pitchFamily="18" charset="0"/>
              </a:rPr>
              <a:t>a fat man in a white shirt and green pants is raising his fist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3D3F39-23A5-2A53-B664-0C2963509A20}"/>
              </a:ext>
            </a:extLst>
          </p:cNvPr>
          <p:cNvSpPr txBox="1"/>
          <p:nvPr/>
        </p:nvSpPr>
        <p:spPr>
          <a:xfrm>
            <a:off x="3315366" y="703037"/>
            <a:ext cx="11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76308C-ABBE-66CF-1BAE-E8C6EA839BE3}"/>
              </a:ext>
            </a:extLst>
          </p:cNvPr>
          <p:cNvSpPr txBox="1"/>
          <p:nvPr/>
        </p:nvSpPr>
        <p:spPr>
          <a:xfrm>
            <a:off x="4998265" y="703037"/>
            <a:ext cx="11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DD37BB6-ED27-CE2F-A0D0-E1EB18F4BB14}"/>
              </a:ext>
            </a:extLst>
          </p:cNvPr>
          <p:cNvSpPr txBox="1"/>
          <p:nvPr/>
        </p:nvSpPr>
        <p:spPr>
          <a:xfrm>
            <a:off x="7841008" y="703037"/>
            <a:ext cx="11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8E8368-B4C8-B0FC-4D5F-815E260ED9E9}"/>
              </a:ext>
            </a:extLst>
          </p:cNvPr>
          <p:cNvSpPr txBox="1"/>
          <p:nvPr/>
        </p:nvSpPr>
        <p:spPr>
          <a:xfrm>
            <a:off x="9549386" y="703037"/>
            <a:ext cx="11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F811F52-DFD2-17BC-8565-63878DE6C030}"/>
              </a:ext>
            </a:extLst>
          </p:cNvPr>
          <p:cNvSpPr txBox="1"/>
          <p:nvPr/>
        </p:nvSpPr>
        <p:spPr>
          <a:xfrm>
            <a:off x="4998265" y="5392869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Examples for V&amp;L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13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7F8A00-2BBB-A889-3CD6-04C9AA9A4E09}"/>
              </a:ext>
            </a:extLst>
          </p:cNvPr>
          <p:cNvSpPr txBox="1"/>
          <p:nvPr/>
        </p:nvSpPr>
        <p:spPr>
          <a:xfrm>
            <a:off x="504172" y="1305399"/>
            <a:ext cx="6093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Results on Multi-Task integrating (NLP)</a:t>
            </a:r>
            <a:endParaRPr lang="zh-CN" altLang="en-US" sz="25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7FF2532-2948-8F6E-C0EF-0D3A2BB8F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58659"/>
              </p:ext>
            </p:extLst>
          </p:nvPr>
        </p:nvGraphicFramePr>
        <p:xfrm>
          <a:off x="584201" y="2652380"/>
          <a:ext cx="4822571" cy="2383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140">
                  <a:extLst>
                    <a:ext uri="{9D8B030D-6E8A-4147-A177-3AD203B41FA5}">
                      <a16:colId xmlns:a16="http://schemas.microsoft.com/office/drawing/2014/main" val="1875067396"/>
                    </a:ext>
                  </a:extLst>
                </a:gridCol>
                <a:gridCol w="1017261">
                  <a:extLst>
                    <a:ext uri="{9D8B030D-6E8A-4147-A177-3AD203B41FA5}">
                      <a16:colId xmlns:a16="http://schemas.microsoft.com/office/drawing/2014/main" val="402648267"/>
                    </a:ext>
                  </a:extLst>
                </a:gridCol>
                <a:gridCol w="998423">
                  <a:extLst>
                    <a:ext uri="{9D8B030D-6E8A-4147-A177-3AD203B41FA5}">
                      <a16:colId xmlns:a16="http://schemas.microsoft.com/office/drawing/2014/main" val="2077327252"/>
                    </a:ext>
                  </a:extLst>
                </a:gridCol>
                <a:gridCol w="960747">
                  <a:extLst>
                    <a:ext uri="{9D8B030D-6E8A-4147-A177-3AD203B41FA5}">
                      <a16:colId xmlns:a16="http://schemas.microsoft.com/office/drawing/2014/main" val="264015536"/>
                    </a:ext>
                  </a:extLst>
                </a:gridCol>
              </a:tblGrid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BART-base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IterFuse(ours)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3600871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mnli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3.390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3.056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2.798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8886930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3.434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3.229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3.255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117877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qqp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4.179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4.064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3.762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3787026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qnli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4.379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4.310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3.559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9885578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mrpc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3.919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3.909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3.676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801259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sst2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4.561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4.259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4.081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976472"/>
                  </a:ext>
                </a:extLst>
              </a:tr>
              <a:tr h="297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23.863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22.827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21.132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375089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A9F7157-AAB8-C3DB-C873-DADD9E35B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649600"/>
              </p:ext>
            </p:extLst>
          </p:nvPr>
        </p:nvGraphicFramePr>
        <p:xfrm>
          <a:off x="6236970" y="2652380"/>
          <a:ext cx="5238749" cy="2383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0603">
                  <a:extLst>
                    <a:ext uri="{9D8B030D-6E8A-4147-A177-3AD203B41FA5}">
                      <a16:colId xmlns:a16="http://schemas.microsoft.com/office/drawing/2014/main" val="1854292624"/>
                    </a:ext>
                  </a:extLst>
                </a:gridCol>
                <a:gridCol w="1109382">
                  <a:extLst>
                    <a:ext uri="{9D8B030D-6E8A-4147-A177-3AD203B41FA5}">
                      <a16:colId xmlns:a16="http://schemas.microsoft.com/office/drawing/2014/main" val="3054189032"/>
                    </a:ext>
                  </a:extLst>
                </a:gridCol>
                <a:gridCol w="1109382">
                  <a:extLst>
                    <a:ext uri="{9D8B030D-6E8A-4147-A177-3AD203B41FA5}">
                      <a16:colId xmlns:a16="http://schemas.microsoft.com/office/drawing/2014/main" val="2766134162"/>
                    </a:ext>
                  </a:extLst>
                </a:gridCol>
                <a:gridCol w="1109382">
                  <a:extLst>
                    <a:ext uri="{9D8B030D-6E8A-4147-A177-3AD203B41FA5}">
                      <a16:colId xmlns:a16="http://schemas.microsoft.com/office/drawing/2014/main" val="2717966011"/>
                    </a:ext>
                  </a:extLst>
                </a:gridCol>
              </a:tblGrid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T5-base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IterFuse</a:t>
                      </a:r>
                      <a:r>
                        <a:rPr lang="en-US" sz="1100" u="none" strike="noStrike" dirty="0">
                          <a:effectLst/>
                        </a:rPr>
                        <a:t>(ours)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109786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mnli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4.842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4.740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4.388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2092618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3.997 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3.911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4.065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985098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qqp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5.116 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5.104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4.960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2692881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qnli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5.504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5.493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5.339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350343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mrpc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4.907 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4.853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4.686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222343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sst2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5.674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5.669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5.593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2155248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4.827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4.809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4.718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4026741"/>
                  </a:ext>
                </a:extLst>
              </a:tr>
              <a:tr h="264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34.867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34.579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33.750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401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1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D3E8F3-BC78-B39A-DF5E-1C3AA38CCA25}"/>
              </a:ext>
            </a:extLst>
          </p:cNvPr>
          <p:cNvSpPr txBox="1"/>
          <p:nvPr/>
        </p:nvSpPr>
        <p:spPr>
          <a:xfrm>
            <a:off x="605772" y="939639"/>
            <a:ext cx="76746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Results on in-domain task integrating (NLP)</a:t>
            </a:r>
            <a:endParaRPr lang="zh-CN" altLang="en-US" sz="25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A764EF3-D9C5-4E33-2305-E939E5756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21270"/>
              </p:ext>
            </p:extLst>
          </p:nvPr>
        </p:nvGraphicFramePr>
        <p:xfrm>
          <a:off x="605772" y="1744980"/>
          <a:ext cx="10989330" cy="4274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9358">
                  <a:extLst>
                    <a:ext uri="{9D8B030D-6E8A-4147-A177-3AD203B41FA5}">
                      <a16:colId xmlns:a16="http://schemas.microsoft.com/office/drawing/2014/main" val="2625488455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1186025221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1831309325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1141784793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344298817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649819832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4105413431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4089870073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1667749720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2392754649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1740076362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480023735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3786310760"/>
                    </a:ext>
                  </a:extLst>
                </a:gridCol>
              </a:tblGrid>
              <a:tr h="529781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IterFuse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(ours)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IterFuse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(ours)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IterFuse </a:t>
                      </a:r>
                      <a:r>
                        <a:rPr lang="en-US" sz="1100" u="none" strike="noStrike" dirty="0">
                          <a:effectLst/>
                        </a:rPr>
                        <a:t>(ours)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IterFuse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(ours)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3706425162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EMOTION_t5_large_restart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Task1</a:t>
                      </a:r>
                    </a:p>
                  </a:txBody>
                  <a:tcPr marL="9514" marR="9514" marT="951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Task2</a:t>
                      </a:r>
                    </a:p>
                  </a:txBody>
                  <a:tcPr marL="9514" marR="9514" marT="951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Task3</a:t>
                      </a:r>
                    </a:p>
                  </a:txBody>
                  <a:tcPr marL="9514" marR="9514" marT="951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Task4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01028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emoint/emotion-cause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0.938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0.922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0.912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120338351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emoint/tec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0.807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0.551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657050826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0.811 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0.665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3640180605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emotion-cause/tec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0.603 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0.630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0.592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3703061306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emotion-cause/isear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0.953 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0.938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0.709</a:t>
                      </a:r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0.719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1223512158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0.574 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0.592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0.661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2034078403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emoint/emotion-cause/tec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0.782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0.753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0.942 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0.877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303442810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emoint/emotion-cause/isear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0.795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0.935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2169590654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emoint/tec/isear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0.786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0.500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0.646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2293521998"/>
                  </a:ext>
                </a:extLst>
              </a:tr>
              <a:tr h="292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emotion-cause/tec/isear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0.910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0.552</a:t>
                      </a:r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0.555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0.683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2511209226"/>
                  </a:ext>
                </a:extLst>
              </a:tr>
              <a:tr h="529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emoint/emotion-cause/tec/isear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0.776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0.935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0.873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0.508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0.657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0.590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14" marR="9514" marT="9514" marB="0" anchor="ctr"/>
                </a:tc>
                <a:extLst>
                  <a:ext uri="{0D108BD9-81ED-4DB2-BD59-A6C34878D82A}">
                    <a16:rowId xmlns:a16="http://schemas.microsoft.com/office/drawing/2014/main" val="422344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76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6490DAF-005F-71CA-D5D7-D044638C035B}"/>
              </a:ext>
            </a:extLst>
          </p:cNvPr>
          <p:cNvSpPr txBox="1"/>
          <p:nvPr/>
        </p:nvSpPr>
        <p:spPr>
          <a:xfrm>
            <a:off x="707372" y="848199"/>
            <a:ext cx="6093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b="1" dirty="0"/>
              <a:t>Results on multi-style caption (NLP)</a:t>
            </a:r>
            <a:endParaRPr lang="zh-CN" altLang="en-US" sz="2500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0CC269F-CD13-97AC-6C3B-C0C7BD2FB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64206"/>
              </p:ext>
            </p:extLst>
          </p:nvPr>
        </p:nvGraphicFramePr>
        <p:xfrm>
          <a:off x="1221740" y="1692273"/>
          <a:ext cx="9748520" cy="4134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852">
                  <a:extLst>
                    <a:ext uri="{9D8B030D-6E8A-4147-A177-3AD203B41FA5}">
                      <a16:colId xmlns:a16="http://schemas.microsoft.com/office/drawing/2014/main" val="809859192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4153227088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3886863884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137068033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4172311065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1061189464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2286091808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4184181515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3604374241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955614961"/>
                    </a:ext>
                  </a:extLst>
                </a:gridCol>
              </a:tblGrid>
              <a:tr h="45940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Methods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B-3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B-4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RougeL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POS_Senti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NEG_Senti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5737054"/>
                  </a:ext>
                </a:extLst>
              </a:tr>
              <a:tr h="45940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POSITIVE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FFML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0.560561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0.358618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0.231671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0.15062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0.419885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0.794337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0.830609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0.781312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4621805"/>
                  </a:ext>
                </a:extLst>
              </a:tr>
              <a:tr h="459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0.57581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0.37024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0.239286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0.15569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0.421384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0.800756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0.624071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0.691849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8400155"/>
                  </a:ext>
                </a:extLst>
              </a:tr>
              <a:tr h="459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0.560696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0.357194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0.23019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0.150638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0.416946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0.770605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0.521545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0.55666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151436"/>
                  </a:ext>
                </a:extLst>
              </a:tr>
              <a:tr h="459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Origin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0.570264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0.369382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0.241157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0.158822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0.425951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0.807878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0.84844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--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5680381"/>
                  </a:ext>
                </a:extLst>
              </a:tr>
              <a:tr h="45940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NEGATIVE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FFML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0.540423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0.347531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0.229749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0.153062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0.40598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0.79442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0.830609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0.781312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354377"/>
                  </a:ext>
                </a:extLst>
              </a:tr>
              <a:tr h="459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0.53981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0.3441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0.223023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0.144067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0.407238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0.77859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0.624071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0.691849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7937851"/>
                  </a:ext>
                </a:extLst>
              </a:tr>
              <a:tr h="459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Linear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0.508658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0.31939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0.205573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0.133191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0.400807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0.733289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0.521545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0.55666</a:t>
                      </a:r>
                      <a:endParaRPr lang="en-US" altLang="zh-CN" sz="1050" b="0" i="0" u="none" strike="noStrike">
                        <a:solidFill>
                          <a:srgbClr val="5B9BD5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103453"/>
                  </a:ext>
                </a:extLst>
              </a:tr>
              <a:tr h="459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Origin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0.550148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0.35387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0.233725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0.156618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0.41449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0.810864</a:t>
                      </a:r>
                      <a:endParaRPr lang="en-US" altLang="zh-CN" sz="1050" b="0" i="0" u="none" strike="noStrike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--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0.866799</a:t>
                      </a:r>
                      <a:endParaRPr lang="en-US" altLang="zh-CN" sz="1050" b="0" i="0" u="none" strike="noStrike" dirty="0">
                        <a:solidFill>
                          <a:srgbClr val="70AD47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924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6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23053A-5115-B0B4-C122-A0CBD40A3DF0}"/>
              </a:ext>
            </a:extLst>
          </p:cNvPr>
          <p:cNvSpPr txBox="1"/>
          <p:nvPr/>
        </p:nvSpPr>
        <p:spPr>
          <a:xfrm>
            <a:off x="461061" y="539262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E7DC7-5AB0-588F-8FED-EBAC5EC8B387}"/>
              </a:ext>
            </a:extLst>
          </p:cNvPr>
          <p:cNvSpPr txBox="1"/>
          <p:nvPr/>
        </p:nvSpPr>
        <p:spPr>
          <a:xfrm>
            <a:off x="461061" y="1184031"/>
            <a:ext cx="697137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If there are </a:t>
            </a:r>
            <a:r>
              <a:rPr lang="en-US" altLang="zh-CN" sz="2300" b="1" dirty="0"/>
              <a:t>multiple tasks</a:t>
            </a:r>
            <a:r>
              <a:rPr lang="en-US" altLang="zh-CN" sz="2300" dirty="0"/>
              <a:t>, each task corresponding </a:t>
            </a:r>
          </a:p>
          <a:p>
            <a:pPr algn="just"/>
            <a:r>
              <a:rPr lang="en-US" altLang="zh-CN" sz="2300" dirty="0"/>
              <a:t>a task-specific model. (For convenience, we refer to a task as not only a task but also a concept, a style…)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Using these models to do multiple tasks have </a:t>
            </a:r>
          </a:p>
          <a:p>
            <a:pPr algn="just"/>
            <a:r>
              <a:rPr lang="en-US" altLang="zh-CN" sz="2300" dirty="0"/>
              <a:t>extremely </a:t>
            </a:r>
            <a:r>
              <a:rPr lang="en-US" altLang="zh-CN" sz="2300" b="1" dirty="0"/>
              <a:t>high cost</a:t>
            </a:r>
            <a:r>
              <a:rPr lang="en-US" altLang="zh-CN" sz="2300" dirty="0"/>
              <a:t>. Because we must to </a:t>
            </a:r>
            <a:r>
              <a:rPr lang="en-US" altLang="zh-CN" sz="2300" b="1" dirty="0"/>
              <a:t>retain all of these models </a:t>
            </a:r>
            <a:r>
              <a:rPr lang="en-US" altLang="zh-CN" sz="2300" dirty="0"/>
              <a:t>to ensure every type of task can be handled.</a:t>
            </a:r>
          </a:p>
          <a:p>
            <a:pPr algn="just"/>
            <a:endParaRPr lang="en-US" altLang="zh-CN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Additionally, If we want to generate </a:t>
            </a:r>
            <a:r>
              <a:rPr lang="en-US" altLang="zh-CN" sz="2300" b="1" dirty="0"/>
              <a:t>a photo with </a:t>
            </a:r>
          </a:p>
          <a:p>
            <a:pPr algn="just"/>
            <a:r>
              <a:rPr lang="en-US" altLang="zh-CN" sz="2300" b="1" dirty="0"/>
              <a:t>multiple concepts</a:t>
            </a:r>
            <a:r>
              <a:rPr lang="en-US" altLang="zh-CN" sz="2300" dirty="0"/>
              <a:t> across different concept-specific</a:t>
            </a:r>
            <a:r>
              <a:rPr lang="en-US" altLang="zh-CN" sz="2300" b="1" dirty="0"/>
              <a:t> </a:t>
            </a:r>
            <a:r>
              <a:rPr lang="en-US" altLang="zh-CN" sz="2300" dirty="0"/>
              <a:t>Text-to-Image diffusions. Retaining all the model is useless.</a:t>
            </a:r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E0C712-C7AC-D01C-5F4F-91712DD8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82" t="-2931" r="58262" b="2931"/>
          <a:stretch/>
        </p:blipFill>
        <p:spPr>
          <a:xfrm>
            <a:off x="4543173" y="1016316"/>
            <a:ext cx="6804765" cy="436302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C3A49B1-CE05-DD37-657B-DF8A0FE623AE}"/>
              </a:ext>
            </a:extLst>
          </p:cNvPr>
          <p:cNvSpPr/>
          <p:nvPr/>
        </p:nvSpPr>
        <p:spPr>
          <a:xfrm>
            <a:off x="10628970" y="4698750"/>
            <a:ext cx="1101969" cy="8792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5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9C931D3-0513-2411-E798-FD0152987EB9}"/>
              </a:ext>
            </a:extLst>
          </p:cNvPr>
          <p:cNvSpPr txBox="1"/>
          <p:nvPr/>
        </p:nvSpPr>
        <p:spPr>
          <a:xfrm>
            <a:off x="461061" y="539262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EA900D-0347-A3BC-A0C6-904C671D28B0}"/>
              </a:ext>
            </a:extLst>
          </p:cNvPr>
          <p:cNvSpPr txBox="1"/>
          <p:nvPr/>
        </p:nvSpPr>
        <p:spPr>
          <a:xfrm>
            <a:off x="461061" y="1184031"/>
            <a:ext cx="684241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A natural Idea: Retrain a single model with multi-</a:t>
            </a:r>
          </a:p>
          <a:p>
            <a:pPr algn="just"/>
            <a:r>
              <a:rPr lang="en-US" altLang="zh-CN" sz="2300" dirty="0"/>
              <a:t>task datasets. So we can retain only one model for multi-task.</a:t>
            </a:r>
          </a:p>
          <a:p>
            <a:pPr algn="just"/>
            <a:endParaRPr lang="en-US" altLang="zh-CN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b="1" dirty="0"/>
              <a:t>Data privacy</a:t>
            </a:r>
            <a:r>
              <a:rPr lang="en-US" altLang="zh-CN" sz="2300" dirty="0"/>
              <a:t>:</a:t>
            </a:r>
          </a:p>
          <a:p>
            <a:pPr algn="just"/>
            <a:r>
              <a:rPr lang="en-US" altLang="zh-CN" sz="2300" b="1" dirty="0"/>
              <a:t>    </a:t>
            </a:r>
            <a:r>
              <a:rPr lang="en-US" altLang="zh-CN" sz="2300" dirty="0"/>
              <a:t>The access to task-specific datasets may be limited. Training a model on limited labeled data can lead to </a:t>
            </a:r>
            <a:r>
              <a:rPr lang="en-US" altLang="zh-CN" sz="2300" b="1" dirty="0"/>
              <a:t>overfitting</a:t>
            </a:r>
            <a:r>
              <a:rPr lang="en-US" altLang="zh-CN" sz="2300" dirty="0"/>
              <a:t>.</a:t>
            </a:r>
          </a:p>
          <a:p>
            <a:pPr algn="just"/>
            <a:endParaRPr lang="en-US" altLang="zh-CN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300" b="1" dirty="0"/>
              <a:t>Training cost</a:t>
            </a:r>
            <a:r>
              <a:rPr lang="en-US" altLang="zh-CN" sz="2300" dirty="0"/>
              <a:t>: </a:t>
            </a:r>
          </a:p>
          <a:p>
            <a:pPr algn="just"/>
            <a:r>
              <a:rPr lang="en-US" altLang="zh-CN" sz="2300" dirty="0"/>
              <a:t>    Even if we have enough data to do the training, we need consider the cost.</a:t>
            </a:r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31F1CE-A875-FCAD-EF80-4EA15CB1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r="35288"/>
          <a:stretch/>
        </p:blipFill>
        <p:spPr>
          <a:xfrm>
            <a:off x="7948250" y="919301"/>
            <a:ext cx="2836984" cy="5264209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699B0F1-D2C1-1467-D2E1-AE70CBCD8F3C}"/>
              </a:ext>
            </a:extLst>
          </p:cNvPr>
          <p:cNvSpPr/>
          <p:nvPr/>
        </p:nvSpPr>
        <p:spPr>
          <a:xfrm>
            <a:off x="7502776" y="1744337"/>
            <a:ext cx="1101969" cy="25096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3405D3-4705-A28A-D9E2-4C57095B6C79}"/>
              </a:ext>
            </a:extLst>
          </p:cNvPr>
          <p:cNvSpPr/>
          <p:nvPr/>
        </p:nvSpPr>
        <p:spPr>
          <a:xfrm>
            <a:off x="10128739" y="1638830"/>
            <a:ext cx="1101969" cy="25096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0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E38A631-42F6-5D7A-2425-C0E893038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3"/>
          <a:stretch/>
        </p:blipFill>
        <p:spPr>
          <a:xfrm>
            <a:off x="7632723" y="230878"/>
            <a:ext cx="3861881" cy="45469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AA7180-834D-88A1-3518-A7C54EBB8CBD}"/>
              </a:ext>
            </a:extLst>
          </p:cNvPr>
          <p:cNvSpPr txBox="1"/>
          <p:nvPr/>
        </p:nvSpPr>
        <p:spPr>
          <a:xfrm>
            <a:off x="461061" y="539262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0EC337-60C2-65FB-A041-943F11283679}"/>
              </a:ext>
            </a:extLst>
          </p:cNvPr>
          <p:cNvSpPr txBox="1"/>
          <p:nvPr/>
        </p:nvSpPr>
        <p:spPr>
          <a:xfrm>
            <a:off x="511883" y="1455799"/>
            <a:ext cx="65493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So how about thinking one way to utilize the </a:t>
            </a:r>
          </a:p>
          <a:p>
            <a:pPr algn="just"/>
            <a:r>
              <a:rPr lang="en-US" altLang="zh-CN" sz="2300" dirty="0"/>
              <a:t>existing task-specific models and </a:t>
            </a:r>
            <a:r>
              <a:rPr lang="en-US" altLang="zh-CN" sz="2300" b="1" dirty="0"/>
              <a:t>integrate</a:t>
            </a:r>
            <a:r>
              <a:rPr lang="en-US" altLang="zh-CN" sz="2300" dirty="0"/>
              <a:t> them into a single model?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b="1" dirty="0"/>
              <a:t>Data-less &amp; Training-Free &amp; Single Model</a:t>
            </a:r>
            <a:endParaRPr lang="en-US" altLang="zh-CN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There’s actually one direction focusing one such </a:t>
            </a:r>
          </a:p>
          <a:p>
            <a:pPr algn="just"/>
            <a:r>
              <a:rPr lang="en-US" altLang="zh-CN" sz="2300" dirty="0"/>
              <a:t>thing, it is called </a:t>
            </a:r>
            <a:r>
              <a:rPr lang="en-US" altLang="zh-CN" sz="2300" b="1" dirty="0">
                <a:solidFill>
                  <a:srgbClr val="FF0000"/>
                </a:solidFill>
              </a:rPr>
              <a:t>model merging</a:t>
            </a:r>
            <a:r>
              <a:rPr lang="en-US" altLang="zh-CN" sz="2300" dirty="0"/>
              <a:t>.</a:t>
            </a:r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36E8AA-1EA5-1048-9371-94BFCC285B2C}"/>
              </a:ext>
            </a:extLst>
          </p:cNvPr>
          <p:cNvSpPr/>
          <p:nvPr/>
        </p:nvSpPr>
        <p:spPr>
          <a:xfrm>
            <a:off x="7531123" y="3625624"/>
            <a:ext cx="1101969" cy="25096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1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DFC0B9-861D-D122-9707-8E5D6E84B303}"/>
              </a:ext>
            </a:extLst>
          </p:cNvPr>
          <p:cNvSpPr txBox="1"/>
          <p:nvPr/>
        </p:nvSpPr>
        <p:spPr>
          <a:xfrm>
            <a:off x="461061" y="539262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DACE42-F451-BA51-07A6-FC5A82DAFFDB}"/>
              </a:ext>
            </a:extLst>
          </p:cNvPr>
          <p:cNvSpPr txBox="1"/>
          <p:nvPr/>
        </p:nvSpPr>
        <p:spPr>
          <a:xfrm>
            <a:off x="492366" y="1455799"/>
            <a:ext cx="84914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The simplest model merging method is </a:t>
            </a:r>
            <a:r>
              <a:rPr lang="en-US" altLang="zh-CN" sz="2300" b="1" dirty="0"/>
              <a:t>Linear Merging</a:t>
            </a:r>
            <a:r>
              <a:rPr lang="en-US" altLang="zh-CN" sz="2300" dirty="0"/>
              <a:t>. </a:t>
            </a:r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  <a:p>
            <a:pPr algn="just"/>
            <a:endParaRPr lang="en-US" altLang="zh-CN" sz="23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C08994-E926-5C43-9E11-046F29E5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5" b="85462"/>
          <a:stretch/>
        </p:blipFill>
        <p:spPr>
          <a:xfrm>
            <a:off x="511883" y="2507235"/>
            <a:ext cx="7964095" cy="11876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C77D740-2448-C44D-E02C-E129A277D00E}"/>
              </a:ext>
            </a:extLst>
          </p:cNvPr>
          <p:cNvSpPr txBox="1"/>
          <p:nvPr/>
        </p:nvSpPr>
        <p:spPr>
          <a:xfrm>
            <a:off x="513816" y="4450759"/>
            <a:ext cx="83898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It is simple and elegant but, </a:t>
            </a:r>
            <a:r>
              <a:rPr lang="en-US" altLang="zh-CN" sz="2300" b="1" dirty="0"/>
              <a:t>not efficient</a:t>
            </a:r>
            <a:r>
              <a:rPr lang="en-US" altLang="zh-CN" sz="2300" dirty="0"/>
              <a:t>…</a:t>
            </a: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63776774-4DDC-E72F-7E04-BC297AB6A827}"/>
              </a:ext>
            </a:extLst>
          </p:cNvPr>
          <p:cNvSpPr/>
          <p:nvPr/>
        </p:nvSpPr>
        <p:spPr>
          <a:xfrm>
            <a:off x="8698523" y="1533313"/>
            <a:ext cx="457201" cy="31866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CC845AE-7D99-DF00-57B0-5061B8DEB0B5}"/>
              </a:ext>
            </a:extLst>
          </p:cNvPr>
          <p:cNvSpPr/>
          <p:nvPr/>
        </p:nvSpPr>
        <p:spPr>
          <a:xfrm>
            <a:off x="9319653" y="1664404"/>
            <a:ext cx="1055077" cy="45506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0FE8946-D0EA-45F7-56F8-76B8CF64C986}"/>
              </a:ext>
            </a:extLst>
          </p:cNvPr>
          <p:cNvSpPr/>
          <p:nvPr/>
        </p:nvSpPr>
        <p:spPr>
          <a:xfrm>
            <a:off x="9319652" y="2479505"/>
            <a:ext cx="1055077" cy="45506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B04CE79-F7F7-81B6-3E45-DEFDF7D8DEB6}"/>
              </a:ext>
            </a:extLst>
          </p:cNvPr>
          <p:cNvSpPr/>
          <p:nvPr/>
        </p:nvSpPr>
        <p:spPr>
          <a:xfrm>
            <a:off x="9319651" y="4077387"/>
            <a:ext cx="1055077" cy="4550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en-US" altLang="zh-CN" baseline="-25000" dirty="0">
                <a:solidFill>
                  <a:schemeClr val="tx1"/>
                </a:solidFill>
              </a:rPr>
              <a:t>N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623486-B217-7C56-263E-E6FD156AF211}"/>
              </a:ext>
            </a:extLst>
          </p:cNvPr>
          <p:cNvSpPr txBox="1"/>
          <p:nvPr/>
        </p:nvSpPr>
        <p:spPr>
          <a:xfrm rot="5400000">
            <a:off x="9673904" y="330917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18F992D9-4BBD-0BC5-A812-B7E4EA1686C0}"/>
              </a:ext>
            </a:extLst>
          </p:cNvPr>
          <p:cNvSpPr/>
          <p:nvPr/>
        </p:nvSpPr>
        <p:spPr>
          <a:xfrm>
            <a:off x="10538659" y="1557691"/>
            <a:ext cx="205155" cy="561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7E3A0AE7-E838-FF73-E622-875904317174}"/>
              </a:ext>
            </a:extLst>
          </p:cNvPr>
          <p:cNvSpPr/>
          <p:nvPr/>
        </p:nvSpPr>
        <p:spPr>
          <a:xfrm>
            <a:off x="10538657" y="2426148"/>
            <a:ext cx="205155" cy="561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05693FAA-4DD7-CDCA-445F-E0B0DFFE0674}"/>
              </a:ext>
            </a:extLst>
          </p:cNvPr>
          <p:cNvSpPr/>
          <p:nvPr/>
        </p:nvSpPr>
        <p:spPr>
          <a:xfrm>
            <a:off x="10538655" y="4077387"/>
            <a:ext cx="205155" cy="561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7D551E-856F-E11B-4F85-DDCE92CDBAB0}"/>
              </a:ext>
            </a:extLst>
          </p:cNvPr>
          <p:cNvSpPr txBox="1"/>
          <p:nvPr/>
        </p:nvSpPr>
        <p:spPr>
          <a:xfrm>
            <a:off x="10739358" y="1562211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46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4B6A38-1A7B-D21E-AFDC-6B2E3BEBCC8E}"/>
              </a:ext>
            </a:extLst>
          </p:cNvPr>
          <p:cNvSpPr txBox="1"/>
          <p:nvPr/>
        </p:nvSpPr>
        <p:spPr>
          <a:xfrm>
            <a:off x="609600" y="2027675"/>
            <a:ext cx="47078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300" dirty="0"/>
              <a:t>Most studies formulate model merging as an optimization problem and </a:t>
            </a:r>
            <a:r>
              <a:rPr lang="en-US" altLang="zh-CN" sz="2300" b="1" dirty="0"/>
              <a:t>apply closed-form solution</a:t>
            </a:r>
            <a:r>
              <a:rPr lang="en-US" altLang="zh-CN" sz="2300" dirty="0"/>
              <a:t> to get the parameters of the merged model.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00163B-8966-8017-58D6-95B740FAB6A9}"/>
              </a:ext>
            </a:extLst>
          </p:cNvPr>
          <p:cNvSpPr txBox="1"/>
          <p:nvPr/>
        </p:nvSpPr>
        <p:spPr>
          <a:xfrm>
            <a:off x="461061" y="539262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A688FE-EC99-1DA5-C060-B049D9CBF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59" y="844618"/>
            <a:ext cx="5895141" cy="516876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99B8E61-BE4B-5E9C-80DB-43A8A148765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63520" y="4243666"/>
            <a:ext cx="3830980" cy="518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4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101FF-EAF9-74B5-D728-8986E829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102"/>
            <a:ext cx="10515600" cy="435133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RegMean, Mix-of-Show, and Custom Diffusion, these studies all formulate a similar optimization based on the idea of </a:t>
            </a:r>
            <a:r>
              <a:rPr lang="en-US" altLang="zh-CN" sz="2800" b="1" dirty="0"/>
              <a:t>aligning the intermediate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So following I’ll introduce these works respectively and analyze their shortcomings. Then naturally lead to our proposed method.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4F2B16-1E20-C8B6-A864-89C1D83E0EB8}"/>
              </a:ext>
            </a:extLst>
          </p:cNvPr>
          <p:cNvSpPr txBox="1"/>
          <p:nvPr/>
        </p:nvSpPr>
        <p:spPr>
          <a:xfrm>
            <a:off x="838200" y="681037"/>
            <a:ext cx="19992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Introduction</a:t>
            </a:r>
            <a:endParaRPr lang="zh-CN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605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B543A0-29DC-8132-E359-DB0C3863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930" y="1825625"/>
            <a:ext cx="9900139" cy="4351338"/>
          </a:xfrm>
        </p:spPr>
        <p:txBody>
          <a:bodyPr/>
          <a:lstStyle/>
          <a:p>
            <a:r>
              <a:rPr lang="en-US" altLang="zh-CN" dirty="0"/>
              <a:t>Consider following </a:t>
            </a:r>
            <a:r>
              <a:rPr lang="en-US" altLang="zh-CN" b="1" dirty="0"/>
              <a:t>optimization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where W</a:t>
            </a:r>
            <a:r>
              <a:rPr lang="en-US" altLang="zh-CN" baseline="-25000" dirty="0"/>
              <a:t>i </a:t>
            </a:r>
            <a:r>
              <a:rPr lang="en-US" altLang="zh-CN" dirty="0"/>
              <a:t>represents the i-th agent's linear layer. Under the assumption that </a:t>
            </a:r>
            <a:r>
              <a:rPr lang="en-US" altLang="zh-CN" b="1" dirty="0"/>
              <a:t>the distribution of each x</a:t>
            </a:r>
            <a:r>
              <a:rPr lang="en-US" altLang="zh-CN" b="1" baseline="-25000" dirty="0"/>
              <a:t>i </a:t>
            </a:r>
            <a:r>
              <a:rPr lang="en-US" altLang="zh-CN" b="1" dirty="0"/>
              <a:t>is isotropic</a:t>
            </a:r>
            <a:r>
              <a:rPr lang="en-US" altLang="zh-CN" dirty="0"/>
              <a:t>, the above expression has a </a:t>
            </a:r>
            <a:r>
              <a:rPr lang="en-US" altLang="zh-CN" b="1" dirty="0"/>
              <a:t>closed-form solution</a:t>
            </a:r>
            <a:r>
              <a:rPr lang="en-US" altLang="zh-CN" dirty="0"/>
              <a:t>: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6B9024-B4B3-7715-6508-A320E2244FC1}"/>
              </a:ext>
            </a:extLst>
          </p:cNvPr>
          <p:cNvSpPr txBox="1"/>
          <p:nvPr/>
        </p:nvSpPr>
        <p:spPr>
          <a:xfrm>
            <a:off x="838200" y="681037"/>
            <a:ext cx="24000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Linear Merging</a:t>
            </a:r>
            <a:endParaRPr lang="zh-CN" altLang="en-US" sz="25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95DE78-8FB7-7D04-B7AE-08D86D8ED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88" y="2253234"/>
            <a:ext cx="5669897" cy="10592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584E21-2B97-5797-4AC7-089C5FFC2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04" y="4726695"/>
            <a:ext cx="5218863" cy="1143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9AA03-AFD6-A1AB-FB0B-4EFA45EA4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5" b="85462"/>
          <a:stretch/>
        </p:blipFill>
        <p:spPr>
          <a:xfrm>
            <a:off x="3389705" y="337507"/>
            <a:ext cx="7964095" cy="11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6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1713</Words>
  <Application>Microsoft Office PowerPoint</Application>
  <PresentationFormat>宽屏</PresentationFormat>
  <Paragraphs>487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Arial</vt:lpstr>
      <vt:lpstr>Comic Sans MS</vt:lpstr>
      <vt:lpstr>Consolas</vt:lpstr>
      <vt:lpstr>Times New Roman</vt:lpstr>
      <vt:lpstr>Office 主题​​</vt:lpstr>
      <vt:lpstr>IterFuse: Linear Layer Fusion via Iterative Few-Sample Inference Alignment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鸿绪 陈</dc:creator>
  <cp:lastModifiedBy>鸿绪 陈</cp:lastModifiedBy>
  <cp:revision>153</cp:revision>
  <dcterms:created xsi:type="dcterms:W3CDTF">2024-10-16T19:55:03Z</dcterms:created>
  <dcterms:modified xsi:type="dcterms:W3CDTF">2024-11-23T21:48:22Z</dcterms:modified>
</cp:coreProperties>
</file>